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20" r:id="rId2"/>
    <p:sldId id="319" r:id="rId3"/>
    <p:sldId id="271" r:id="rId4"/>
    <p:sldId id="272" r:id="rId5"/>
    <p:sldId id="273" r:id="rId6"/>
    <p:sldId id="276" r:id="rId7"/>
    <p:sldId id="300" r:id="rId8"/>
    <p:sldId id="317" r:id="rId9"/>
    <p:sldId id="302" r:id="rId10"/>
    <p:sldId id="303" r:id="rId11"/>
    <p:sldId id="280" r:id="rId12"/>
    <p:sldId id="314" r:id="rId13"/>
    <p:sldId id="318" r:id="rId14"/>
    <p:sldId id="322" r:id="rId15"/>
  </p:sldIdLst>
  <p:sldSz cx="9144000" cy="6858000" type="screen4x3"/>
  <p:notesSz cx="6797675" cy="987425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FF0000"/>
    <a:srgbClr val="F37875"/>
    <a:srgbClr val="66FF99"/>
    <a:srgbClr val="E9B5BA"/>
    <a:srgbClr val="3399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9" autoAdjust="0"/>
    <p:restoredTop sz="94700" autoAdjust="0"/>
  </p:normalViewPr>
  <p:slideViewPr>
    <p:cSldViewPr>
      <p:cViewPr varScale="1">
        <p:scale>
          <a:sx n="83" d="100"/>
          <a:sy n="83" d="100"/>
        </p:scale>
        <p:origin x="135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8AC7428-1AC0-4136-9E8B-DCDFF586E035}" type="datetimeFigureOut">
              <a:rPr lang="zh-TW" altLang="en-US"/>
              <a:pPr>
                <a:defRPr/>
              </a:pPr>
              <a:t>2024/1/15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7F90EC-1B03-4F07-8DD8-4E0675CCEB08}" type="slidenum">
              <a:rPr lang="zh-TW" altLang="en-US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03666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zh-TW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E4A2E09-B20C-4003-A04D-CD87A30EFFAF}" type="datetimeFigureOut">
              <a:rPr lang="zh-TW" altLang="en-US"/>
              <a:pPr/>
              <a:t>2024/1/15</a:t>
            </a:fld>
            <a:endParaRPr lang="en-US" altLang="zh-TW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zh-TW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23C489D-5D9D-495A-9725-D7B0599B48CE}" type="slidenum">
              <a:rPr lang="zh-TW" altLang="en-US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51991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8BC4B-0B41-4317-AD95-4491301E5292}" type="slidenum">
              <a:rPr lang="en-US" altLang="zh-TW" smtClean="0"/>
              <a:pPr>
                <a:defRPr/>
              </a:pPr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53431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C489D-5D9D-495A-9725-D7B0599B48CE}" type="slidenum">
              <a:rPr lang="zh-TW" altLang="en-US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77770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C489D-5D9D-495A-9725-D7B0599B48CE}" type="slidenum">
              <a:rPr lang="zh-TW" altLang="en-US" smtClean="0"/>
              <a:pPr/>
              <a:t>12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05142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8BC4B-0B41-4317-AD95-4491301E5292}" type="slidenum">
              <a:rPr lang="en-US" altLang="zh-TW" smtClean="0"/>
              <a:pPr>
                <a:defRPr/>
              </a:pPr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23167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2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3188"/>
            <a:ext cx="8027988" cy="54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雕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4797425"/>
            <a:ext cx="1906587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標語"/>
          <p:cNvPicPr>
            <a:picLocks noChangeAspect="1" noChangeArrowheads="1"/>
          </p:cNvPicPr>
          <p:nvPr/>
        </p:nvPicPr>
        <p:blipFill>
          <a:blip r:embed="rId4" cstate="print">
            <a:lum bright="20000" contrast="-2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75" y="6384925"/>
            <a:ext cx="1728788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中央警察大學-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225" y="5911850"/>
            <a:ext cx="18081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57338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1311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47025" y="6453188"/>
            <a:ext cx="1162050" cy="339725"/>
          </a:xfrm>
        </p:spPr>
        <p:txBody>
          <a:bodyPr/>
          <a:lstStyle>
            <a:lvl1pPr>
              <a:defRPr/>
            </a:lvl1pPr>
          </a:lstStyle>
          <a:p>
            <a:fld id="{FB994176-09B9-4821-80F6-1F5F35099A5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3556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9DF9A-1910-4AE4-AC62-374753E7A70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17443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228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228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EA32C8-F413-4A67-92B2-5D0DBC36844D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28876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標題，1 個大物件與 2 個小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767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06216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814763"/>
            <a:ext cx="4038600" cy="20621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8027988" y="6473825"/>
            <a:ext cx="1090612" cy="339725"/>
          </a:xfrm>
        </p:spPr>
        <p:txBody>
          <a:bodyPr/>
          <a:lstStyle>
            <a:lvl1pPr>
              <a:defRPr/>
            </a:lvl1pPr>
          </a:lstStyle>
          <a:p>
            <a:fld id="{D9131406-AD96-4957-8F2B-8A5112E714DA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1"/>
          </p:nvPr>
        </p:nvSpPr>
        <p:spPr>
          <a:xfrm>
            <a:off x="457200" y="6245225"/>
            <a:ext cx="1811338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2"/>
          </p:nvPr>
        </p:nvSpPr>
        <p:spPr>
          <a:xfrm>
            <a:off x="2339975" y="6245225"/>
            <a:ext cx="2519363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61259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>
          <a:xfrm>
            <a:off x="8027988" y="6473825"/>
            <a:ext cx="1090612" cy="339725"/>
          </a:xfrm>
        </p:spPr>
        <p:txBody>
          <a:bodyPr/>
          <a:lstStyle>
            <a:lvl1pPr>
              <a:defRPr/>
            </a:lvl1pPr>
          </a:lstStyle>
          <a:p>
            <a:fld id="{6D10BC93-54DA-48B1-9896-E9DD28D4AE8E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1"/>
          </p:nvPr>
        </p:nvSpPr>
        <p:spPr>
          <a:xfrm>
            <a:off x="457200" y="6245225"/>
            <a:ext cx="1811338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2"/>
          </p:nvPr>
        </p:nvSpPr>
        <p:spPr>
          <a:xfrm>
            <a:off x="2339975" y="6245225"/>
            <a:ext cx="2519363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91531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標題，文字及美工圖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27672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線上圖像版面配置區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2767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>
          <a:xfrm>
            <a:off x="8027988" y="6473825"/>
            <a:ext cx="1090612" cy="339725"/>
          </a:xfrm>
        </p:spPr>
        <p:txBody>
          <a:bodyPr/>
          <a:lstStyle>
            <a:lvl1pPr>
              <a:defRPr/>
            </a:lvl1pPr>
          </a:lstStyle>
          <a:p>
            <a:fld id="{69E57399-9C48-4B27-AE6C-6C671563CB99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1"/>
          </p:nvPr>
        </p:nvSpPr>
        <p:spPr>
          <a:xfrm>
            <a:off x="457200" y="6245225"/>
            <a:ext cx="1811338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2"/>
          </p:nvPr>
        </p:nvSpPr>
        <p:spPr>
          <a:xfrm>
            <a:off x="2339975" y="6245225"/>
            <a:ext cx="2519363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19742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81B8E2-A8BB-431C-A4A0-119923008C9C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8098697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EC55D7-99C7-49A7-A43F-D519092AA2BD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9372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884ECD-2FAF-4683-9CCE-4F149329E542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80160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990BC9-21B1-4F14-8339-7A84DAAB466B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2686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CAD551-1E35-4EDA-9698-AA846BBD347F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921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08EA4B-5F6E-4657-A284-6F3DAEC17383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420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47925F-A5BE-4A5B-B532-84B5D480829D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274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17C588-A387-4348-A378-B1192561755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83282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5C6B4F-B30E-4E9A-83F1-6D4DE6F158FA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3595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38150" y="1489075"/>
            <a:ext cx="8353425" cy="10795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latin typeface="Arial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88" y="6473825"/>
            <a:ext cx="10906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C68DC8-7856-4679-8A27-27521CA14265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395288" y="1436688"/>
            <a:ext cx="8353425" cy="10795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latin typeface="Arial" charset="0"/>
            </a:endParaRPr>
          </a:p>
        </p:txBody>
      </p:sp>
      <p:pic>
        <p:nvPicPr>
          <p:cNvPr id="5127" name="Picture 16" descr="標語"/>
          <p:cNvPicPr>
            <a:picLocks noChangeAspect="1" noChangeArrowheads="1"/>
          </p:cNvPicPr>
          <p:nvPr/>
        </p:nvPicPr>
        <p:blipFill>
          <a:blip r:embed="rId17" cstate="print">
            <a:lum bright="20000" contrast="-2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6491288"/>
            <a:ext cx="12969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21" descr="中央警察大學-s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092825"/>
            <a:ext cx="144780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22" descr="雕像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5661025"/>
            <a:ext cx="11080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8113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245225"/>
            <a:ext cx="25193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97" r:id="rId2"/>
    <p:sldLayoutId id="2147483796" r:id="rId3"/>
    <p:sldLayoutId id="2147483795" r:id="rId4"/>
    <p:sldLayoutId id="2147483794" r:id="rId5"/>
    <p:sldLayoutId id="2147483793" r:id="rId6"/>
    <p:sldLayoutId id="2147483792" r:id="rId7"/>
    <p:sldLayoutId id="2147483791" r:id="rId8"/>
    <p:sldLayoutId id="2147483790" r:id="rId9"/>
    <p:sldLayoutId id="2147483789" r:id="rId10"/>
    <p:sldLayoutId id="2147483788" r:id="rId11"/>
    <p:sldLayoutId id="2147483798" r:id="rId12"/>
    <p:sldLayoutId id="2147483799" r:id="rId13"/>
    <p:sldLayoutId id="2147483800" r:id="rId14"/>
    <p:sldLayoutId id="2147483802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imes New Roman" pitchFamily="18" charset="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imes New Roman" pitchFamily="18" charset="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imes New Roman" pitchFamily="18" charset="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imes New Roman" pitchFamily="18" charset="0"/>
          <a:ea typeface="標楷體" pitchFamily="65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imes New Roman" pitchFamily="18" charset="0"/>
          <a:ea typeface="標楷體" pitchFamily="65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imes New Roman" pitchFamily="18" charset="0"/>
          <a:ea typeface="標楷體" pitchFamily="65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imes New Roman" pitchFamily="18" charset="0"/>
          <a:ea typeface="標楷體" pitchFamily="65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1258888" y="2205038"/>
            <a:ext cx="7507287" cy="1366837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latinLnBrk="1"/>
            <a:endParaRPr kumimoji="1" lang="zh-TW" altLang="en-US" sz="4800" b="1" dirty="0">
              <a:solidFill>
                <a:schemeClr val="tx2"/>
              </a:solidFill>
              <a:ea typeface="華康粗黑體" pitchFamily="49" charset="-120"/>
              <a:cs typeface="Times New Roman" pitchFamily="18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387326" y="5445224"/>
            <a:ext cx="5759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folHlink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kumimoji="1" lang="zh-TW" altLang="zh-TW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中華民國</a:t>
            </a:r>
            <a:r>
              <a:rPr kumimoji="1" lang="en-US" altLang="zh-TW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113</a:t>
            </a:r>
            <a:r>
              <a:rPr kumimoji="1" lang="zh-TW" altLang="zh-TW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kumimoji="1" lang="en-US" altLang="zh-TW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kumimoji="1" lang="zh-TW" altLang="zh-TW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kumimoji="1" lang="en-US" altLang="zh-TW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15</a:t>
            </a:r>
            <a:r>
              <a:rPr kumimoji="1" lang="zh-TW" altLang="en-US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endParaRPr kumimoji="1" lang="zh-TW" altLang="en-US" sz="2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47056" y="688975"/>
            <a:ext cx="640873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kumimoji="1" lang="en-US" altLang="zh-TW" sz="5400" b="1" dirty="0" smtClean="0">
                <a:solidFill>
                  <a:srgbClr val="9933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113</a:t>
            </a:r>
            <a:r>
              <a:rPr kumimoji="1" lang="zh-TW" altLang="en-US" sz="5400" b="1" dirty="0" smtClean="0">
                <a:solidFill>
                  <a:srgbClr val="9933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年採購作業講習</a:t>
            </a:r>
            <a:endParaRPr kumimoji="1" lang="zh-TW" altLang="en-US" b="1" dirty="0">
              <a:solidFill>
                <a:srgbClr val="9933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03350" y="2780928"/>
            <a:ext cx="640873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zh-TW" altLang="en-US" sz="4800" b="1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採購作業程序</a:t>
            </a:r>
            <a:r>
              <a:rPr kumimoji="1" lang="zh-TW" altLang="en-US" sz="4800" b="1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研討</a:t>
            </a:r>
            <a:endParaRPr kumimoji="1" lang="zh-TW" altLang="en-US" sz="1600" b="1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1950875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/>
              <a:t>廠商資格訂定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600200"/>
            <a:ext cx="8280400" cy="4276725"/>
          </a:xfrm>
        </p:spPr>
        <p:txBody>
          <a:bodyPr/>
          <a:lstStyle/>
          <a:p>
            <a:pPr>
              <a:buFontTx/>
              <a:buNone/>
            </a:pPr>
            <a:r>
              <a:rPr kumimoji="0" lang="zh-TW" altLang="en-GB" sz="2000" dirty="0" smtClean="0"/>
              <a:t>廠商基本資格應與標應的有關、履約能力有關，說明如下：</a:t>
            </a:r>
          </a:p>
          <a:p>
            <a:pPr>
              <a:buFontTx/>
              <a:buNone/>
            </a:pPr>
            <a:r>
              <a:rPr kumimoji="0" lang="en-GB" altLang="zh-TW" sz="2000" b="1" dirty="0" smtClean="0"/>
              <a:t>1</a:t>
            </a:r>
            <a:r>
              <a:rPr kumimoji="0" lang="zh-TW" altLang="en-GB" sz="2000" b="1" dirty="0" smtClean="0"/>
              <a:t>、與標的有關</a:t>
            </a:r>
            <a:r>
              <a:rPr kumimoji="0" lang="zh-TW" altLang="en-GB" sz="2000" dirty="0" smtClean="0"/>
              <a:t>：廠商登記或設立證明、廠商納稅證明、廠商依工業團體法或商業團體法加入之證明。</a:t>
            </a:r>
          </a:p>
          <a:p>
            <a:pPr>
              <a:buFontTx/>
              <a:buNone/>
            </a:pPr>
            <a:r>
              <a:rPr lang="en-US" altLang="zh-TW" sz="2000" dirty="0" smtClean="0"/>
              <a:t>2</a:t>
            </a:r>
            <a:r>
              <a:rPr lang="zh-TW" altLang="en-US" sz="2000" dirty="0" smtClean="0"/>
              <a:t>、</a:t>
            </a:r>
            <a:r>
              <a:rPr kumimoji="0" lang="zh-TW" altLang="en-GB" sz="2000" b="1" dirty="0" smtClean="0"/>
              <a:t>與履約能力有關</a:t>
            </a:r>
            <a:r>
              <a:rPr kumimoji="0" lang="zh-TW" altLang="en-GB" sz="2000" dirty="0" smtClean="0"/>
              <a:t>：具製造、供應或承做能力證明、具如期履約能力證明、廠商或其受雇、從業人員具有專門技能之證明、具維修、維護或售後服務能力證明、廠商信用證明</a:t>
            </a:r>
            <a:r>
              <a:rPr lang="zh-TW" altLang="en-US" sz="2000" dirty="0" smtClean="0"/>
              <a:t>條件。</a:t>
            </a:r>
          </a:p>
          <a:p>
            <a:pPr>
              <a:buFontTx/>
              <a:buNone/>
            </a:pPr>
            <a:r>
              <a:rPr kumimoji="0" lang="en-GB" altLang="zh-TW" sz="2000" dirty="0" smtClean="0"/>
              <a:t>3</a:t>
            </a:r>
            <a:r>
              <a:rPr kumimoji="0" lang="zh-TW" altLang="en-GB" sz="2000" dirty="0" smtClean="0"/>
              <a:t>、</a:t>
            </a:r>
            <a:r>
              <a:rPr kumimoji="0" lang="zh-TW" altLang="en-GB" sz="2000" b="1" dirty="0" smtClean="0"/>
              <a:t>公司登記或設立證明</a:t>
            </a:r>
            <a:r>
              <a:rPr kumimoji="0" lang="zh-TW" altLang="en-GB" sz="2000" dirty="0" smtClean="0"/>
              <a:t>，須具有</a:t>
            </a:r>
            <a:r>
              <a:rPr kumimoji="0" lang="zh-TW" altLang="en-GB" sz="2000" dirty="0" smtClean="0">
                <a:solidFill>
                  <a:srgbClr val="FF0000"/>
                </a:solidFill>
              </a:rPr>
              <a:t>特定營業項目</a:t>
            </a:r>
            <a:r>
              <a:rPr kumimoji="0" lang="zh-TW" altLang="en-GB" sz="2000" dirty="0" smtClean="0"/>
              <a:t>方可參與投標者，所定之營業項目，應參酌經濟部商業司所編訂之「</a:t>
            </a:r>
            <a:r>
              <a:rPr kumimoji="0" lang="zh-TW" altLang="en-GB" sz="2000" b="1" dirty="0" smtClean="0"/>
              <a:t>公司行號營業項目代碼表</a:t>
            </a:r>
            <a:r>
              <a:rPr kumimoji="0" lang="zh-TW" altLang="en-GB" sz="2000" dirty="0" smtClean="0"/>
              <a:t>」，以該表所列之</a:t>
            </a:r>
            <a:r>
              <a:rPr kumimoji="0" lang="zh-TW" altLang="en-GB" sz="2000" b="1" dirty="0" smtClean="0"/>
              <a:t>大類、中類、小類或細類項目為限</a:t>
            </a:r>
            <a:r>
              <a:rPr kumimoji="0" lang="zh-TW" altLang="en-GB" sz="2000" dirty="0" smtClean="0"/>
              <a:t>，不得再為更細微之規定，以免造成不當限制競爭情形。</a:t>
            </a:r>
            <a:r>
              <a:rPr kumimoji="0" lang="en-US" altLang="zh-TW" sz="2000" dirty="0" smtClean="0">
                <a:solidFill>
                  <a:srgbClr val="00B050"/>
                </a:solidFill>
              </a:rPr>
              <a:t>(</a:t>
            </a:r>
            <a:r>
              <a:rPr kumimoji="0" lang="zh-TW" altLang="en-US" sz="2000" dirty="0" smtClean="0">
                <a:solidFill>
                  <a:srgbClr val="00B050"/>
                </a:solidFill>
              </a:rPr>
              <a:t>例</a:t>
            </a:r>
            <a:r>
              <a:rPr kumimoji="0" lang="en-US" altLang="zh-TW" sz="2000" dirty="0" smtClean="0">
                <a:solidFill>
                  <a:srgbClr val="00B050"/>
                </a:solidFill>
              </a:rPr>
              <a:t>)</a:t>
            </a:r>
            <a:endParaRPr kumimoji="0" lang="zh-TW" altLang="en-GB" sz="2000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kumimoji="0" lang="en-GB" altLang="zh-TW" sz="2000" b="1" dirty="0" smtClean="0">
                <a:solidFill>
                  <a:srgbClr val="FF0000"/>
                </a:solidFill>
              </a:rPr>
              <a:t>4</a:t>
            </a:r>
            <a:r>
              <a:rPr kumimoji="0" lang="zh-TW" altLang="en-GB" sz="2000" b="1" dirty="0" smtClean="0">
                <a:solidFill>
                  <a:srgbClr val="FF0000"/>
                </a:solidFill>
              </a:rPr>
              <a:t>、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廠商資格以確認履約所必須具備之能力為限，不得不當限制競爭。</a:t>
            </a:r>
          </a:p>
          <a:p>
            <a:pPr>
              <a:buFontTx/>
              <a:buNone/>
            </a:pPr>
            <a:r>
              <a:rPr kumimoji="0" lang="en-GB" altLang="zh-TW" sz="2000" b="1" dirty="0" smtClean="0">
                <a:solidFill>
                  <a:srgbClr val="FF0000"/>
                </a:solidFill>
              </a:rPr>
              <a:t>5</a:t>
            </a:r>
            <a:r>
              <a:rPr kumimoji="0" lang="zh-TW" altLang="en-GB" sz="2000" b="1" dirty="0" smtClean="0">
                <a:solidFill>
                  <a:srgbClr val="FF0000"/>
                </a:solidFill>
              </a:rPr>
              <a:t>、訂定特定資格，應先評估可能符合之廠商家數，並檢討有無不當限制</a:t>
            </a:r>
          </a:p>
          <a:p>
            <a:pPr>
              <a:buFontTx/>
              <a:buNone/>
            </a:pPr>
            <a:r>
              <a:rPr kumimoji="0" lang="zh-TW" altLang="en-GB" sz="2000" b="1" dirty="0" smtClean="0">
                <a:solidFill>
                  <a:srgbClr val="FF0000"/>
                </a:solidFill>
              </a:rPr>
              <a:t>      競爭。</a:t>
            </a:r>
            <a:endParaRPr kumimoji="0" lang="zh-TW" altLang="en-US" sz="2000" b="1" dirty="0" smtClean="0">
              <a:solidFill>
                <a:srgbClr val="FF0000"/>
              </a:solidFill>
            </a:endParaRPr>
          </a:p>
        </p:txBody>
      </p:sp>
      <p:pic>
        <p:nvPicPr>
          <p:cNvPr id="134151" name="Picture 7" descr="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34" name="Rectangle 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z="4000" b="1" smtClean="0">
                <a:solidFill>
                  <a:srgbClr val="000000"/>
                </a:solidFill>
              </a:rPr>
              <a:t>等標期</a:t>
            </a:r>
          </a:p>
        </p:txBody>
      </p:sp>
      <p:sp>
        <p:nvSpPr>
          <p:cNvPr id="101616" name="Line 240"/>
          <p:cNvSpPr>
            <a:spLocks noChangeShapeType="1"/>
          </p:cNvSpPr>
          <p:nvPr/>
        </p:nvSpPr>
        <p:spPr bwMode="auto">
          <a:xfrm>
            <a:off x="3575050" y="34480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graphicFrame>
        <p:nvGraphicFramePr>
          <p:cNvPr id="101706" name="Group 3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172409"/>
              </p:ext>
            </p:extLst>
          </p:nvPr>
        </p:nvGraphicFramePr>
        <p:xfrm>
          <a:off x="467224" y="1556792"/>
          <a:ext cx="8007350" cy="4940619"/>
        </p:xfrm>
        <a:graphic>
          <a:graphicData uri="http://schemas.openxmlformats.org/drawingml/2006/table">
            <a:tbl>
              <a:tblPr/>
              <a:tblGrid>
                <a:gridCol w="80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1238">
                <a:tc gridSpan="2">
                  <a:txBody>
                    <a:bodyPr/>
                    <a:lstStyle>
                      <a:lvl1pPr indent="88900"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88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招標金額</a:t>
                      </a:r>
                      <a:endParaRPr kumimoji="1" lang="zh-TW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88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88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88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採購型態</a:t>
                      </a: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未達公告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金額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公告金額以上未達查核金額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查核金額以上未達巨額採購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巨額採購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提供</a:t>
                      </a:r>
                      <a:endParaRPr kumimoji="1" lang="en-US" altLang="zh-TW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電子領標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0688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公開招標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</a:t>
                      </a:r>
                      <a:endParaRPr kumimoji="1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14</a:t>
                      </a:r>
                      <a:endParaRPr kumimoji="1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21</a:t>
                      </a:r>
                      <a:endParaRPr kumimoji="1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28</a:t>
                      </a:r>
                      <a:endParaRPr kumimoji="1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得縮減</a:t>
                      </a: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日，但縮減後不得少於</a:t>
                      </a: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688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選擇性招標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</a:t>
                      </a:r>
                      <a:endParaRPr kumimoji="1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14</a:t>
                      </a:r>
                      <a:endParaRPr kumimoji="1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限制性</a:t>
                      </a:r>
                      <a:endParaRPr kumimoji="1" lang="zh-TW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招標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公開評選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</a:t>
                      </a:r>
                      <a:endParaRPr kumimoji="1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14</a:t>
                      </a:r>
                      <a:endParaRPr kumimoji="1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21</a:t>
                      </a:r>
                      <a:endParaRPr kumimoji="1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28</a:t>
                      </a:r>
                      <a:endParaRPr kumimoji="1" lang="en-US" altLang="zh-TW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68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公開徵求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96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未公開徵求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合理訂之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596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重行或續行（招標文件內容未重大改變）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不得少於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不得少於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1700" name="Picture 324" descr="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向右箭號 1"/>
          <p:cNvSpPr/>
          <p:nvPr/>
        </p:nvSpPr>
        <p:spPr>
          <a:xfrm>
            <a:off x="323528" y="4509120"/>
            <a:ext cx="8712968" cy="432048"/>
          </a:xfrm>
          <a:prstGeom prst="rightArrow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z="4000" b="1" dirty="0" smtClean="0">
                <a:solidFill>
                  <a:srgbClr val="000000"/>
                </a:solidFill>
              </a:rPr>
              <a:t>採購作業流程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600200"/>
            <a:ext cx="7416824" cy="2044824"/>
          </a:xfrm>
        </p:spPr>
        <p:txBody>
          <a:bodyPr/>
          <a:lstStyle/>
          <a:p>
            <a:pPr>
              <a:buFontTx/>
              <a:buNone/>
            </a:pPr>
            <a:r>
              <a:rPr lang="zh-TW" altLang="en-US" sz="2800" dirty="0" smtClean="0">
                <a:solidFill>
                  <a:srgbClr val="3399FF"/>
                </a:solidFill>
              </a:rPr>
              <a:t>需求單位應綜合研判上述介紹之</a:t>
            </a:r>
            <a:r>
              <a:rPr lang="zh-TW" altLang="en-US" sz="2800" u="sng" dirty="0" smtClean="0">
                <a:solidFill>
                  <a:srgbClr val="0000FF"/>
                </a:solidFill>
              </a:rPr>
              <a:t>採購標的</a:t>
            </a:r>
            <a:r>
              <a:rPr lang="zh-TW" altLang="en-US" sz="2800" dirty="0" smtClean="0">
                <a:solidFill>
                  <a:srgbClr val="3399FF"/>
                </a:solidFill>
              </a:rPr>
              <a:t>、</a:t>
            </a:r>
            <a:r>
              <a:rPr lang="zh-TW" altLang="en-US" sz="2800" u="sng" dirty="0" smtClean="0">
                <a:solidFill>
                  <a:srgbClr val="0000FF"/>
                </a:solidFill>
              </a:rPr>
              <a:t>採</a:t>
            </a:r>
            <a:endParaRPr lang="en-US" altLang="zh-TW" sz="2800" u="sng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zh-TW" altLang="en-US" sz="2800" u="sng" dirty="0" smtClean="0">
                <a:solidFill>
                  <a:srgbClr val="0000FF"/>
                </a:solidFill>
              </a:rPr>
              <a:t>購金額</a:t>
            </a:r>
            <a:r>
              <a:rPr lang="zh-TW" altLang="en-US" sz="2800" dirty="0" smtClean="0">
                <a:solidFill>
                  <a:srgbClr val="3399FF"/>
                </a:solidFill>
              </a:rPr>
              <a:t>、</a:t>
            </a:r>
            <a:r>
              <a:rPr lang="zh-TW" altLang="en-US" sz="2800" u="sng" dirty="0" smtClean="0">
                <a:solidFill>
                  <a:srgbClr val="0000FF"/>
                </a:solidFill>
              </a:rPr>
              <a:t>決標方式</a:t>
            </a:r>
            <a:r>
              <a:rPr lang="zh-TW" altLang="en-US" sz="2800" dirty="0" smtClean="0">
                <a:solidFill>
                  <a:srgbClr val="3399FF"/>
                </a:solidFill>
              </a:rPr>
              <a:t>、</a:t>
            </a:r>
            <a:r>
              <a:rPr lang="zh-TW" altLang="en-US" sz="2800" u="sng" dirty="0" smtClean="0">
                <a:solidFill>
                  <a:srgbClr val="0000FF"/>
                </a:solidFill>
              </a:rPr>
              <a:t>等標期</a:t>
            </a:r>
            <a:r>
              <a:rPr lang="zh-TW" altLang="en-US" sz="2800" dirty="0" smtClean="0">
                <a:solidFill>
                  <a:srgbClr val="3399FF"/>
                </a:solidFill>
              </a:rPr>
              <a:t>、</a:t>
            </a:r>
            <a:r>
              <a:rPr lang="zh-TW" altLang="en-US" sz="2800" u="sng" dirty="0" smtClean="0">
                <a:solidFill>
                  <a:srgbClr val="0000FF"/>
                </a:solidFill>
              </a:rPr>
              <a:t>履約期限</a:t>
            </a:r>
            <a:r>
              <a:rPr lang="zh-TW" altLang="en-US" sz="2800" dirty="0" smtClean="0">
                <a:solidFill>
                  <a:srgbClr val="3399FF"/>
                </a:solidFill>
              </a:rPr>
              <a:t>等妥為</a:t>
            </a:r>
            <a:endParaRPr lang="en-US" altLang="zh-TW" sz="2800" dirty="0" smtClean="0">
              <a:solidFill>
                <a:srgbClr val="3399FF"/>
              </a:solidFill>
            </a:endParaRPr>
          </a:p>
          <a:p>
            <a:pPr>
              <a:buFontTx/>
              <a:buNone/>
            </a:pPr>
            <a:r>
              <a:rPr lang="zh-TW" altLang="en-US" sz="2800" dirty="0" smtClean="0">
                <a:solidFill>
                  <a:srgbClr val="3399FF"/>
                </a:solidFill>
              </a:rPr>
              <a:t>規劃採購案執行進度及付款期程，</a:t>
            </a:r>
            <a:r>
              <a:rPr lang="zh-TW" altLang="en-US" sz="2800" dirty="0" smtClean="0">
                <a:solidFill>
                  <a:srgbClr val="FF0000"/>
                </a:solidFill>
              </a:rPr>
              <a:t>並</a:t>
            </a:r>
            <a:r>
              <a:rPr lang="zh-TW" altLang="en-US" sz="2800" u="sng" dirty="0" smtClean="0">
                <a:solidFill>
                  <a:srgbClr val="FF0000"/>
                </a:solidFill>
              </a:rPr>
              <a:t>務必考量</a:t>
            </a:r>
            <a:endParaRPr lang="en-US" altLang="zh-TW" sz="2800" u="sng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zh-TW" altLang="en-US" sz="2800" u="sng" dirty="0" smtClean="0">
                <a:solidFill>
                  <a:srgbClr val="FF0000"/>
                </a:solidFill>
              </a:rPr>
              <a:t>公文簽核作業時間</a:t>
            </a:r>
            <a:r>
              <a:rPr lang="zh-TW" altLang="en-US" sz="2800" dirty="0" smtClean="0">
                <a:solidFill>
                  <a:srgbClr val="FF0000"/>
                </a:solidFill>
              </a:rPr>
              <a:t>。       </a:t>
            </a:r>
            <a:r>
              <a:rPr lang="en-US" altLang="zh-TW" sz="2800" dirty="0" smtClean="0">
                <a:solidFill>
                  <a:srgbClr val="00B050"/>
                </a:solidFill>
              </a:rPr>
              <a:t>(</a:t>
            </a:r>
            <a:r>
              <a:rPr lang="zh-TW" altLang="en-US" sz="2800" dirty="0" smtClean="0">
                <a:solidFill>
                  <a:srgbClr val="00B050"/>
                </a:solidFill>
              </a:rPr>
              <a:t>例</a:t>
            </a:r>
            <a:r>
              <a:rPr lang="en-US" altLang="zh-TW" sz="2800" dirty="0" smtClean="0">
                <a:solidFill>
                  <a:srgbClr val="00B050"/>
                </a:solidFill>
              </a:rPr>
              <a:t>)</a:t>
            </a:r>
            <a:endParaRPr lang="zh-TW" altLang="en-US" sz="2000" dirty="0" smtClean="0">
              <a:solidFill>
                <a:srgbClr val="00B050"/>
              </a:solidFill>
            </a:endParaRPr>
          </a:p>
        </p:txBody>
      </p:sp>
      <p:pic>
        <p:nvPicPr>
          <p:cNvPr id="159749" name="Picture 5" descr="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8363" y="3933056"/>
            <a:ext cx="503237" cy="1512888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需求簽陳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15616" y="3935312"/>
            <a:ext cx="503237" cy="151063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招標文件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63688" y="3935312"/>
            <a:ext cx="503237" cy="151063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文件確認</a:t>
            </a:r>
            <a:endParaRPr lang="zh-TW" altLang="en-US" sz="2800" b="1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411760" y="3935312"/>
            <a:ext cx="503237" cy="151063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公告</a:t>
            </a:r>
            <a:endParaRPr lang="zh-TW" altLang="en-US" sz="2800" b="1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109931" y="4013384"/>
            <a:ext cx="503237" cy="1269728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開審標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23640" y="3448674"/>
            <a:ext cx="823898" cy="46805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流標</a:t>
            </a:r>
            <a:endParaRPr lang="zh-TW" altLang="en-US" sz="2800" b="1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707904" y="5535936"/>
            <a:ext cx="1728192" cy="936104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</a:t>
            </a:r>
            <a:r>
              <a:rPr lang="en-US" altLang="zh-TW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2.3..</a:t>
            </a:r>
            <a:r>
              <a:rPr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endParaRPr lang="zh-TW" altLang="en-US" sz="2800" b="1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24694" y="4219148"/>
            <a:ext cx="503237" cy="101005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決標</a:t>
            </a:r>
            <a:endParaRPr lang="zh-TW" altLang="en-US" sz="2800" b="1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35698" y="4509120"/>
            <a:ext cx="862561" cy="936104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評審</a:t>
            </a:r>
            <a:r>
              <a:rPr lang="en-US" altLang="zh-TW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選</a:t>
            </a:r>
            <a:r>
              <a:rPr lang="en-US" altLang="zh-TW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835698" y="4005064"/>
            <a:ext cx="846513" cy="428168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廢標</a:t>
            </a:r>
            <a:endParaRPr lang="zh-TW" altLang="en-US" sz="2800" b="1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763430" y="4241992"/>
            <a:ext cx="503237" cy="987208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履約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15616" y="5589240"/>
            <a:ext cx="1943397" cy="529194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4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評審</a:t>
            </a:r>
            <a:r>
              <a:rPr lang="en-US" altLang="zh-TW" sz="24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選</a:t>
            </a:r>
            <a:r>
              <a:rPr lang="en-US" altLang="zh-TW" sz="24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4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作業</a:t>
            </a:r>
            <a:endParaRPr lang="zh-TW" altLang="en-US" sz="24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502166" y="3811760"/>
            <a:ext cx="820608" cy="43855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506593" y="4433232"/>
            <a:ext cx="820608" cy="43855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報驗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9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502166" y="5073168"/>
            <a:ext cx="820608" cy="438552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變更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551329" y="4219148"/>
            <a:ext cx="503237" cy="987208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驗收</a:t>
            </a:r>
            <a:endParaRPr lang="zh-TW" altLang="en-US" sz="2800" b="1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1" name="Rectangle 3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181560" y="4221088"/>
            <a:ext cx="503237" cy="987208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000000"/>
            </a:extrusionClr>
            <a:contourClr>
              <a:srgbClr val="0000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54000" tIns="10800" rIns="54000" bIns="10800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核銷</a:t>
            </a:r>
            <a:endParaRPr lang="zh-TW" altLang="en-US" sz="28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採購招標相關文件製作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投標</a:t>
            </a:r>
            <a:r>
              <a:rPr lang="zh-TW" altLang="en-US" dirty="0" smtClean="0"/>
              <a:t>須知</a:t>
            </a:r>
            <a:r>
              <a:rPr lang="en-US" altLang="zh-TW" dirty="0" smtClean="0"/>
              <a:t>(</a:t>
            </a:r>
            <a:r>
              <a:rPr lang="zh-TW" altLang="en-US" dirty="0"/>
              <a:t>範本</a:t>
            </a:r>
            <a:r>
              <a:rPr lang="en-US" altLang="zh-TW" dirty="0" smtClean="0"/>
              <a:t>)</a:t>
            </a:r>
            <a:endParaRPr lang="en-US" altLang="zh-TW" dirty="0" smtClean="0"/>
          </a:p>
          <a:p>
            <a:r>
              <a:rPr lang="zh-TW" altLang="en-US" dirty="0"/>
              <a:t>採購</a:t>
            </a:r>
            <a:r>
              <a:rPr lang="zh-TW" altLang="en-US" dirty="0" smtClean="0"/>
              <a:t>契約</a:t>
            </a:r>
            <a:r>
              <a:rPr lang="en-US" altLang="zh-TW" dirty="0" smtClean="0"/>
              <a:t>(</a:t>
            </a:r>
            <a:r>
              <a:rPr lang="zh-TW" altLang="en-US" dirty="0" smtClean="0"/>
              <a:t>範本</a:t>
            </a:r>
            <a:r>
              <a:rPr lang="en-US" altLang="zh-TW" dirty="0" smtClean="0"/>
              <a:t>)</a:t>
            </a:r>
            <a:endParaRPr lang="en-US" altLang="zh-TW" dirty="0" smtClean="0"/>
          </a:p>
          <a:p>
            <a:r>
              <a:rPr lang="zh-TW" altLang="en-US" dirty="0"/>
              <a:t>招標</a:t>
            </a:r>
            <a:r>
              <a:rPr lang="zh-TW" altLang="en-US" dirty="0" smtClean="0"/>
              <a:t>規範</a:t>
            </a:r>
            <a:r>
              <a:rPr lang="en-US" altLang="zh-TW" dirty="0" smtClean="0"/>
              <a:t>(</a:t>
            </a:r>
            <a:r>
              <a:rPr lang="zh-TW" altLang="en-US" dirty="0" smtClean="0"/>
              <a:t>含圖說、評選須知等等</a:t>
            </a:r>
            <a:r>
              <a:rPr lang="en-US" altLang="zh-TW" dirty="0" smtClean="0"/>
              <a:t>)</a:t>
            </a:r>
          </a:p>
          <a:p>
            <a:r>
              <a:rPr lang="zh-TW" altLang="en-US" dirty="0" smtClean="0"/>
              <a:t>投標文件</a:t>
            </a:r>
            <a:r>
              <a:rPr lang="en-US" altLang="zh-TW" dirty="0" smtClean="0"/>
              <a:t>(</a:t>
            </a:r>
            <a:r>
              <a:rPr lang="zh-TW" altLang="en-US" dirty="0" smtClean="0"/>
              <a:t>審查表、聲明書、標單、信封</a:t>
            </a:r>
            <a:r>
              <a:rPr lang="en-US" altLang="zh-TW" dirty="0" smtClean="0"/>
              <a:t>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07760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1939" name="Rectangle 3"/>
          <p:cNvSpPr>
            <a:spLocks noChangeArrowheads="1"/>
          </p:cNvSpPr>
          <p:nvPr/>
        </p:nvSpPr>
        <p:spPr bwMode="auto">
          <a:xfrm>
            <a:off x="1331640" y="2276872"/>
            <a:ext cx="640873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kumimoji="1" lang="zh-TW" altLang="en-US" sz="6000" b="1" dirty="0">
                <a:solidFill>
                  <a:srgbClr val="9933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簡報完畢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kumimoji="1" lang="zh-TW" altLang="en-US" sz="6000" b="1" dirty="0">
                <a:solidFill>
                  <a:srgbClr val="9933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敬請指教</a:t>
            </a:r>
            <a:endParaRPr kumimoji="1" lang="zh-TW" altLang="en-US" sz="2000" b="1" dirty="0">
              <a:solidFill>
                <a:srgbClr val="9933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9772714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11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11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1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19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5576" y="1556792"/>
            <a:ext cx="7488832" cy="3901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700"/>
              </a:lnSpc>
              <a:spcAft>
                <a:spcPts val="0"/>
              </a:spcAft>
            </a:pPr>
            <a:r>
              <a:rPr lang="en-US" altLang="zh-TW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為精進採購作業時效及品質，每年定期</a:t>
            </a:r>
            <a:r>
              <a:rPr lang="en-US" altLang="zh-TW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寒假或暑假</a:t>
            </a:r>
            <a:r>
              <a:rPr lang="en-US" altLang="zh-TW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由總務處採購專業人員會同主計人員邀集全校各單位採購承辦人，辦理</a:t>
            </a:r>
            <a:r>
              <a:rPr lang="zh-TW" altLang="en-US" sz="2000" kern="100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採購作業流程</a:t>
            </a:r>
            <a:r>
              <a:rPr lang="zh-TW" altLang="en-US" sz="2000" kern="100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講習，本</a:t>
            </a:r>
            <a:r>
              <a:rPr lang="zh-TW" altLang="en-US" sz="2000" kern="100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次講習將針對採購作業程序提出說明研討，</a:t>
            </a:r>
            <a:r>
              <a:rPr lang="zh-TW" altLang="en-US" sz="2000" kern="100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希望幫助各單位未來辦理標案更加順利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2000" kern="1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>
              <a:lnSpc>
                <a:spcPts val="2700"/>
              </a:lnSpc>
              <a:spcAft>
                <a:spcPts val="0"/>
              </a:spcAft>
            </a:pPr>
            <a:endParaRPr lang="zh-TW" altLang="en-US" sz="2000" kern="1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>
              <a:lnSpc>
                <a:spcPts val="2700"/>
              </a:lnSpc>
              <a:spcAft>
                <a:spcPts val="0"/>
              </a:spcAft>
            </a:pPr>
            <a:r>
              <a:rPr lang="en-US" altLang="zh-TW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二</a:t>
            </a:r>
            <a:r>
              <a:rPr lang="en-US" altLang="zh-TW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另外本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處持續不</a:t>
            </a:r>
            <a:r>
              <a:rPr lang="zh-TW" altLang="en-US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定期將政府電子採購網</a:t>
            </a:r>
            <a:r>
              <a:rPr lang="zh-TW" altLang="en-US" sz="2000" kern="100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最新公告採購</a:t>
            </a:r>
            <a:r>
              <a:rPr lang="zh-TW" altLang="en-US" sz="2000" kern="100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訊息轉發</a:t>
            </a:r>
            <a:r>
              <a:rPr lang="zh-TW" altLang="en-US" sz="2000" kern="100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於本校電子公告系統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，請各單位查看並參酌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辦理。</a:t>
            </a:r>
            <a:endParaRPr lang="en-US" altLang="zh-TW" sz="2000" kern="1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>
              <a:lnSpc>
                <a:spcPts val="2700"/>
              </a:lnSpc>
              <a:spcAft>
                <a:spcPts val="0"/>
              </a:spcAft>
            </a:pPr>
            <a:endParaRPr lang="zh-TW" altLang="en-US" sz="2000" kern="1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just">
              <a:lnSpc>
                <a:spcPts val="2700"/>
              </a:lnSpc>
              <a:spcAft>
                <a:spcPts val="0"/>
              </a:spcAft>
            </a:pPr>
            <a:r>
              <a:rPr lang="en-US" altLang="zh-TW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三</a:t>
            </a:r>
            <a:r>
              <a:rPr lang="en-US" altLang="zh-TW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000" kern="1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鼓勵各單位未取得採購證照之相關承辦人，報名參加採購專業人員</a:t>
            </a:r>
            <a:r>
              <a:rPr lang="zh-TW" altLang="en-US" sz="2000" kern="100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證照考試，提升採購專業知能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en-US" altLang="zh-TW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(111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及</a:t>
            </a:r>
            <a:r>
              <a:rPr lang="en-US" altLang="zh-TW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112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無人報名，</a:t>
            </a:r>
            <a:r>
              <a:rPr lang="en-US" altLang="zh-TW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113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en-US" altLang="zh-TW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zh-TW" altLang="en-US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人</a:t>
            </a:r>
            <a:r>
              <a:rPr lang="en-US" altLang="zh-TW" sz="2000" kern="1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2000" kern="1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260648"/>
            <a:ext cx="3888432" cy="792163"/>
          </a:xfrm>
          <a:noFill/>
        </p:spPr>
        <p:txBody>
          <a:bodyPr/>
          <a:lstStyle/>
          <a:p>
            <a:pPr eaLnBrk="1" hangingPunct="1"/>
            <a:r>
              <a:rPr lang="zh-TW" altLang="en-US" sz="4700" b="0" dirty="0" smtClean="0">
                <a:solidFill>
                  <a:srgbClr val="CC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主席致詞</a:t>
            </a:r>
          </a:p>
        </p:txBody>
      </p:sp>
    </p:spTree>
    <p:extLst>
      <p:ext uri="{BB962C8B-B14F-4D97-AF65-F5344CB8AC3E}">
        <p14:creationId xmlns:p14="http://schemas.microsoft.com/office/powerpoint/2010/main" val="251617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b="1" smtClean="0">
                <a:solidFill>
                  <a:srgbClr val="000000"/>
                </a:solidFill>
              </a:rPr>
              <a:t>採購作業程序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TW" altLang="en-US" dirty="0" smtClean="0"/>
              <a:t>依據本校辦理採購案件作業規定，採購作業區分為以下三個階段：</a:t>
            </a:r>
            <a:endParaRPr lang="en-US" altLang="zh-TW" dirty="0" smtClean="0"/>
          </a:p>
          <a:p>
            <a:pPr>
              <a:lnSpc>
                <a:spcPct val="120000"/>
              </a:lnSpc>
              <a:buFontTx/>
              <a:buNone/>
            </a:pPr>
            <a:r>
              <a:rPr lang="zh-TW" altLang="en-US" dirty="0" smtClean="0"/>
              <a:t>   一、計畫</a:t>
            </a:r>
            <a:r>
              <a:rPr lang="zh-TW" altLang="en-US" dirty="0" smtClean="0"/>
              <a:t>申購</a:t>
            </a:r>
            <a:r>
              <a:rPr lang="en-US" altLang="zh-TW" dirty="0" smtClean="0"/>
              <a:t>(</a:t>
            </a:r>
            <a:r>
              <a:rPr lang="zh-TW" altLang="en-US" dirty="0" smtClean="0"/>
              <a:t>簽辦到招標</a:t>
            </a:r>
            <a:r>
              <a:rPr lang="en-US" altLang="zh-TW" dirty="0" smtClean="0"/>
              <a:t>)</a:t>
            </a:r>
            <a:endParaRPr lang="zh-TW" altLang="en-US" dirty="0" smtClean="0"/>
          </a:p>
          <a:p>
            <a:pPr>
              <a:lnSpc>
                <a:spcPct val="120000"/>
              </a:lnSpc>
              <a:buFontTx/>
              <a:buNone/>
            </a:pPr>
            <a:r>
              <a:rPr lang="zh-TW" altLang="en-US" dirty="0" smtClean="0"/>
              <a:t>   二、招標</a:t>
            </a:r>
            <a:r>
              <a:rPr lang="zh-TW" altLang="en-US" dirty="0" smtClean="0"/>
              <a:t>訂約</a:t>
            </a:r>
            <a:r>
              <a:rPr lang="en-US" altLang="zh-TW" dirty="0" smtClean="0"/>
              <a:t>(</a:t>
            </a:r>
            <a:r>
              <a:rPr lang="zh-TW" altLang="en-US" dirty="0" smtClean="0"/>
              <a:t>招標到決標</a:t>
            </a:r>
            <a:r>
              <a:rPr lang="en-US" altLang="zh-TW" dirty="0" smtClean="0"/>
              <a:t>)</a:t>
            </a:r>
            <a:endParaRPr lang="zh-TW" altLang="en-US" dirty="0" smtClean="0"/>
          </a:p>
          <a:p>
            <a:pPr>
              <a:lnSpc>
                <a:spcPct val="120000"/>
              </a:lnSpc>
              <a:buFontTx/>
              <a:buNone/>
            </a:pPr>
            <a:r>
              <a:rPr lang="zh-TW" altLang="en-US" dirty="0" smtClean="0"/>
              <a:t>   三、交貨</a:t>
            </a:r>
            <a:r>
              <a:rPr lang="zh-TW" altLang="en-US" dirty="0" smtClean="0"/>
              <a:t>驗收</a:t>
            </a:r>
            <a:r>
              <a:rPr lang="en-US" altLang="zh-TW" dirty="0" smtClean="0"/>
              <a:t>(</a:t>
            </a:r>
            <a:r>
              <a:rPr lang="zh-TW" altLang="en-US" dirty="0" smtClean="0"/>
              <a:t>決標到驗收付款</a:t>
            </a:r>
            <a:r>
              <a:rPr lang="en-US" altLang="zh-TW" dirty="0" smtClean="0"/>
              <a:t>)</a:t>
            </a:r>
            <a:endParaRPr lang="zh-TW" altLang="en-US" dirty="0" smtClean="0"/>
          </a:p>
          <a:p>
            <a:pPr>
              <a:buFontTx/>
              <a:buNone/>
            </a:pPr>
            <a:endParaRPr lang="en-US" altLang="zh-TW" sz="1800" dirty="0" smtClean="0"/>
          </a:p>
          <a:p>
            <a:pPr>
              <a:buFontTx/>
              <a:buNone/>
            </a:pPr>
            <a:r>
              <a:rPr lang="en-US" altLang="zh-TW" sz="1800" dirty="0" smtClean="0"/>
              <a:t>※</a:t>
            </a:r>
            <a:r>
              <a:rPr lang="zh-TW" altLang="en-US" sz="2000" b="1" dirty="0" smtClean="0">
                <a:solidFill>
                  <a:srgbClr val="FF0000"/>
                </a:solidFill>
              </a:rPr>
              <a:t>中央警察大學辦理採購案件作業規定</a:t>
            </a:r>
            <a:r>
              <a:rPr lang="zh-TW" altLang="en-US" sz="1800" b="1" dirty="0" smtClean="0">
                <a:solidFill>
                  <a:srgbClr val="FF0000"/>
                </a:solidFill>
              </a:rPr>
              <a:t> </a:t>
            </a:r>
            <a:r>
              <a:rPr lang="en-US" altLang="zh-TW" sz="1200" dirty="0" smtClean="0"/>
              <a:t>http://acc.cpu.edu.tw/files/15-1011-15688,c290-1.php</a:t>
            </a:r>
            <a:endParaRPr lang="zh-TW" altLang="en-US" sz="1100" dirty="0" smtClean="0"/>
          </a:p>
          <a:p>
            <a:pPr>
              <a:buFontTx/>
              <a:buNone/>
            </a:pPr>
            <a:r>
              <a:rPr lang="zh-TW" altLang="en-US" sz="1200" dirty="0" smtClean="0"/>
              <a:t>    （內政部</a:t>
            </a:r>
            <a:r>
              <a:rPr lang="en-US" altLang="zh-TW" sz="1200" dirty="0" smtClean="0"/>
              <a:t>99</a:t>
            </a:r>
            <a:r>
              <a:rPr lang="zh-TW" altLang="en-US" sz="1200" dirty="0" smtClean="0"/>
              <a:t>年</a:t>
            </a:r>
            <a:r>
              <a:rPr lang="en-US" altLang="zh-TW" sz="1200" dirty="0" smtClean="0"/>
              <a:t>6</a:t>
            </a:r>
            <a:r>
              <a:rPr lang="zh-TW" altLang="en-US" sz="1200" dirty="0" smtClean="0"/>
              <a:t>月</a:t>
            </a:r>
            <a:r>
              <a:rPr lang="en-US" altLang="zh-TW" sz="1200" dirty="0" smtClean="0"/>
              <a:t>23</a:t>
            </a:r>
            <a:r>
              <a:rPr lang="zh-TW" altLang="en-US" sz="1200" dirty="0" smtClean="0"/>
              <a:t>日台內會字第</a:t>
            </a:r>
            <a:r>
              <a:rPr lang="en-US" altLang="zh-TW" sz="1200" dirty="0" smtClean="0"/>
              <a:t>09901259646</a:t>
            </a:r>
            <a:r>
              <a:rPr lang="zh-TW" altLang="en-US" sz="1200" dirty="0" smtClean="0"/>
              <a:t>號函備查）</a:t>
            </a:r>
          </a:p>
          <a:p>
            <a:pPr>
              <a:buFontTx/>
              <a:buNone/>
            </a:pPr>
            <a:r>
              <a:rPr lang="zh-TW" altLang="en-US" sz="1200" dirty="0" smtClean="0"/>
              <a:t>    （本校</a:t>
            </a:r>
            <a:r>
              <a:rPr lang="en-US" altLang="zh-TW" sz="1200" dirty="0" smtClean="0"/>
              <a:t>99</a:t>
            </a:r>
            <a:r>
              <a:rPr lang="zh-TW" altLang="en-US" sz="1200" dirty="0" smtClean="0"/>
              <a:t>年</a:t>
            </a:r>
            <a:r>
              <a:rPr lang="en-US" altLang="zh-TW" sz="1200" dirty="0" smtClean="0"/>
              <a:t>10</a:t>
            </a:r>
            <a:r>
              <a:rPr lang="zh-TW" altLang="en-US" sz="1200" dirty="0" smtClean="0"/>
              <a:t>月</a:t>
            </a:r>
            <a:r>
              <a:rPr lang="en-US" altLang="zh-TW" sz="1200" dirty="0" smtClean="0"/>
              <a:t>18</a:t>
            </a:r>
            <a:r>
              <a:rPr lang="zh-TW" altLang="en-US" sz="1200" dirty="0" smtClean="0"/>
              <a:t>日校主字第</a:t>
            </a:r>
            <a:r>
              <a:rPr lang="en-US" altLang="zh-TW" sz="1200" dirty="0" smtClean="0"/>
              <a:t>0990007964</a:t>
            </a:r>
            <a:r>
              <a:rPr lang="zh-TW" altLang="en-US" sz="1200" dirty="0" smtClean="0"/>
              <a:t>號函修正）</a:t>
            </a:r>
          </a:p>
        </p:txBody>
      </p:sp>
      <p:pic>
        <p:nvPicPr>
          <p:cNvPr id="92166" name="Picture 6" descr="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b="1" dirty="0" smtClean="0">
                <a:solidFill>
                  <a:srgbClr val="00B050"/>
                </a:solidFill>
              </a:rPr>
              <a:t>採購作業程序：計畫申購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TW" altLang="en-US" sz="2800" dirty="0" smtClean="0"/>
              <a:t>本校各需求單位在計畫申購階段應辦理事項如下：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TW" altLang="en-US" sz="2800" dirty="0" smtClean="0"/>
              <a:t>（一）預算編列。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TW" altLang="en-US" sz="2800" dirty="0" smtClean="0"/>
              <a:t>（二）採購進度規劃。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TW" altLang="en-US" sz="2800" dirty="0" smtClean="0"/>
              <a:t>（三）研訂採購條件及</a:t>
            </a:r>
            <a:r>
              <a:rPr lang="zh-TW" altLang="en-US" sz="2800" u="sng" dirty="0" smtClean="0"/>
              <a:t>招決標</a:t>
            </a:r>
            <a:r>
              <a:rPr lang="zh-TW" altLang="en-US" sz="2800" dirty="0" smtClean="0"/>
              <a:t>方式。（如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TW" altLang="en-US" sz="2800" dirty="0" smtClean="0"/>
              <a:t>            </a:t>
            </a:r>
            <a:r>
              <a:rPr lang="zh-TW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品名、規格、單位、數量、預算</a:t>
            </a:r>
            <a:r>
              <a:rPr lang="zh-TW" altLang="en-US" sz="2800" dirty="0" smtClean="0"/>
              <a:t>、單價、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TW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zh-TW" altLang="en-US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交貨時間</a:t>
            </a:r>
            <a:r>
              <a:rPr lang="zh-TW" altLang="en-US" sz="2800" u="sng" dirty="0" smtClean="0">
                <a:solidFill>
                  <a:srgbClr val="0000FF"/>
                </a:solidFill>
              </a:rPr>
              <a:t>、</a:t>
            </a:r>
            <a:r>
              <a:rPr lang="zh-TW" altLang="en-US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地點</a:t>
            </a:r>
            <a:r>
              <a:rPr lang="zh-TW" altLang="en-US" sz="2800" u="sng" dirty="0" smtClean="0">
                <a:solidFill>
                  <a:srgbClr val="0000FF"/>
                </a:solidFill>
              </a:rPr>
              <a:t>、</a:t>
            </a:r>
            <a:r>
              <a:rPr lang="zh-TW" altLang="en-US" sz="2800" dirty="0" smtClean="0"/>
              <a:t>採購地區、運輸、包裝、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TW" altLang="en-US" sz="2800" dirty="0" smtClean="0"/>
              <a:t>            </a:t>
            </a:r>
            <a:r>
              <a:rPr lang="zh-TW" alt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驗收方法</a:t>
            </a:r>
            <a:r>
              <a:rPr lang="zh-TW" altLang="en-US" sz="2800" u="sng" dirty="0" smtClean="0">
                <a:solidFill>
                  <a:srgbClr val="6600CC"/>
                </a:solidFill>
              </a:rPr>
              <a:t>、</a:t>
            </a:r>
            <a:r>
              <a:rPr lang="zh-TW" altLang="en-US" sz="2800" b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付款方式</a:t>
            </a:r>
            <a:r>
              <a:rPr lang="zh-TW" altLang="en-US" sz="2800" dirty="0" smtClean="0"/>
              <a:t>及</a:t>
            </a:r>
            <a:r>
              <a:rPr lang="zh-TW" altLang="en-US" sz="2800" dirty="0" smtClean="0">
                <a:solidFill>
                  <a:srgbClr val="00B050"/>
                </a:solidFill>
              </a:rPr>
              <a:t>其他</a:t>
            </a:r>
            <a:r>
              <a:rPr lang="zh-TW" altLang="en-US" sz="2800" dirty="0" smtClean="0"/>
              <a:t>要求條件。 </a:t>
            </a:r>
          </a:p>
        </p:txBody>
      </p:sp>
      <p:pic>
        <p:nvPicPr>
          <p:cNvPr id="93188" name="Picture 4" descr="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396552" y="651093"/>
            <a:ext cx="3744416" cy="115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zh-TW" altLang="en-US" sz="2800" b="1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簽辦</a:t>
            </a:r>
            <a:r>
              <a:rPr lang="zh-TW" altLang="en-US" sz="2800" b="1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到招標</a:t>
            </a:r>
            <a:endParaRPr kumimoji="1" lang="zh-TW" altLang="en-US" sz="1000" b="1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z="4000" b="1" dirty="0" smtClean="0">
                <a:solidFill>
                  <a:srgbClr val="00B050"/>
                </a:solidFill>
              </a:rPr>
              <a:t>採購作業程序：招標訂約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本校各</a:t>
            </a:r>
            <a:r>
              <a:rPr lang="zh-TW" altLang="en-US" sz="2400" dirty="0" smtClean="0">
                <a:solidFill>
                  <a:srgbClr val="FF0000"/>
                </a:solidFill>
              </a:rPr>
              <a:t>需求單位</a:t>
            </a:r>
            <a:r>
              <a:rPr lang="zh-TW" altLang="en-US" sz="2400" dirty="0" smtClean="0"/>
              <a:t>在</a:t>
            </a:r>
            <a:r>
              <a:rPr lang="zh-TW" altLang="en-US" sz="2400" dirty="0" smtClean="0">
                <a:solidFill>
                  <a:srgbClr val="FF0000"/>
                </a:solidFill>
              </a:rPr>
              <a:t>招標訂約階段</a:t>
            </a:r>
            <a:r>
              <a:rPr lang="zh-TW" altLang="en-US" sz="2400" dirty="0" smtClean="0"/>
              <a:t>應辦理事項如下：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（一）研提預估</a:t>
            </a:r>
            <a:r>
              <a:rPr lang="zh-TW" altLang="en-US" sz="2400" dirty="0" smtClean="0">
                <a:solidFill>
                  <a:srgbClr val="FF0000"/>
                </a:solidFill>
              </a:rPr>
              <a:t>底價</a:t>
            </a:r>
            <a:r>
              <a:rPr lang="zh-TW" altLang="en-US" sz="2400" dirty="0" smtClean="0"/>
              <a:t>金額、訪價紀錄及分析資料，移採購單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            位簽請核定底價。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（二）針對廠商於招標期間所提有關規格、交貨期限、驗收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            方式及罰則等</a:t>
            </a:r>
            <a:r>
              <a:rPr lang="zh-TW" altLang="en-US" sz="2400" dirty="0" smtClean="0">
                <a:solidFill>
                  <a:srgbClr val="FF0000"/>
                </a:solidFill>
              </a:rPr>
              <a:t>疑義</a:t>
            </a:r>
            <a:r>
              <a:rPr lang="zh-TW" altLang="en-US" sz="2400" dirty="0" smtClean="0"/>
              <a:t>，提供答復。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（三）出席</a:t>
            </a:r>
            <a:r>
              <a:rPr lang="zh-TW" altLang="en-US" sz="2400" dirty="0" smtClean="0">
                <a:solidFill>
                  <a:srgbClr val="FF0000"/>
                </a:solidFill>
              </a:rPr>
              <a:t>開標</a:t>
            </a:r>
            <a:r>
              <a:rPr lang="zh-TW" altLang="en-US" sz="2400" dirty="0" smtClean="0"/>
              <a:t>會議。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（四）</a:t>
            </a:r>
            <a:r>
              <a:rPr lang="zh-TW" altLang="en-US" sz="2400" dirty="0" smtClean="0">
                <a:solidFill>
                  <a:srgbClr val="FF0000"/>
                </a:solidFill>
              </a:rPr>
              <a:t>審查</a:t>
            </a:r>
            <a:r>
              <a:rPr lang="zh-TW" altLang="en-US" sz="2400" dirty="0" smtClean="0"/>
              <a:t>規格文件。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（五）採行最有利標評選時，主辦</a:t>
            </a:r>
            <a:r>
              <a:rPr lang="zh-TW" altLang="en-US" sz="2400" dirty="0" smtClean="0">
                <a:solidFill>
                  <a:srgbClr val="FF0000"/>
                </a:solidFill>
              </a:rPr>
              <a:t>評選</a:t>
            </a:r>
            <a:r>
              <a:rPr lang="zh-TW" altLang="en-US" sz="2400" dirty="0" smtClean="0"/>
              <a:t>程序，包括簽請核定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            評選委員及於通知評選委員派兼或聘兼事宜，未達公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            告金額之採購如取最有利標精神擇符合需要者方式辦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            理時，應主辦評審程序。</a:t>
            </a:r>
          </a:p>
        </p:txBody>
      </p:sp>
      <p:pic>
        <p:nvPicPr>
          <p:cNvPr id="94212" name="Picture 4" descr="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396552" y="651093"/>
            <a:ext cx="3744416" cy="115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zh-TW" altLang="en-US" sz="2800" b="1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招標到決標</a:t>
            </a:r>
            <a:endParaRPr kumimoji="1" lang="zh-TW" altLang="en-US" sz="1000" b="1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b="1" dirty="0" smtClean="0">
                <a:solidFill>
                  <a:srgbClr val="00B050"/>
                </a:solidFill>
              </a:rPr>
              <a:t>採購作業程序：交貨驗收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280" y="1772816"/>
            <a:ext cx="8496944" cy="475252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各需求單位</a:t>
            </a:r>
            <a:r>
              <a:rPr lang="zh-TW" altLang="en-US" sz="2400" dirty="0" smtClean="0">
                <a:solidFill>
                  <a:srgbClr val="FF0000"/>
                </a:solidFill>
              </a:rPr>
              <a:t>履約至交貨驗收階段</a:t>
            </a:r>
            <a:r>
              <a:rPr lang="zh-TW" altLang="en-US" sz="2400" dirty="0" smtClean="0"/>
              <a:t>應辦理事項如下：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（一）</a:t>
            </a:r>
            <a:r>
              <a:rPr lang="zh-TW" altLang="en-US" sz="2400" dirty="0" smtClean="0">
                <a:solidFill>
                  <a:srgbClr val="FF0000"/>
                </a:solidFill>
              </a:rPr>
              <a:t>履約督導及管理</a:t>
            </a:r>
            <a:r>
              <a:rPr lang="zh-TW" altLang="en-US" sz="2400" dirty="0" smtClean="0"/>
              <a:t>。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（二）</a:t>
            </a:r>
            <a:r>
              <a:rPr lang="zh-TW" altLang="en-US" sz="2400" dirty="0" smtClean="0">
                <a:solidFill>
                  <a:srgbClr val="FF0000"/>
                </a:solidFill>
              </a:rPr>
              <a:t>契約變更規劃及簽辦</a:t>
            </a:r>
            <a:r>
              <a:rPr lang="zh-TW" altLang="en-US" sz="2400" dirty="0" smtClean="0"/>
              <a:t>。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（三</a:t>
            </a:r>
            <a:r>
              <a:rPr lang="zh-TW" altLang="en-US" sz="2400" dirty="0"/>
              <a:t>）依契約</a:t>
            </a:r>
            <a:r>
              <a:rPr lang="zh-TW" altLang="en-US" sz="2400" b="1" dirty="0">
                <a:solidFill>
                  <a:srgbClr val="FF0000"/>
                </a:solidFill>
              </a:rPr>
              <a:t>規範</a:t>
            </a:r>
            <a:r>
              <a:rPr lang="en-US" altLang="zh-TW" sz="2400" b="1" dirty="0">
                <a:solidFill>
                  <a:srgbClr val="FF0000"/>
                </a:solidFill>
              </a:rPr>
              <a:t>(</a:t>
            </a:r>
            <a:r>
              <a:rPr lang="zh-TW" altLang="en-US" sz="2400" b="1" dirty="0">
                <a:solidFill>
                  <a:srgbClr val="FF0000"/>
                </a:solidFill>
              </a:rPr>
              <a:t>需求單位當初擬定的驗收方式</a:t>
            </a:r>
            <a:r>
              <a:rPr lang="en-US" altLang="zh-TW" sz="2400" b="1" dirty="0">
                <a:solidFill>
                  <a:srgbClr val="FF0000"/>
                </a:solidFill>
              </a:rPr>
              <a:t>)</a:t>
            </a:r>
            <a:r>
              <a:rPr lang="zh-TW" altLang="en-US" sz="2400" b="1" dirty="0">
                <a:solidFill>
                  <a:srgbClr val="FF0000"/>
                </a:solidFill>
              </a:rPr>
              <a:t>完成核</a:t>
            </a:r>
            <a:r>
              <a:rPr lang="zh-TW" altLang="en-US" sz="2400" b="1" dirty="0" smtClean="0">
                <a:solidFill>
                  <a:srgbClr val="FF0000"/>
                </a:solidFill>
              </a:rPr>
              <a:t>驗。</a:t>
            </a:r>
            <a:endParaRPr lang="zh-TW" altLang="en-US" sz="2400" dirty="0" smtClean="0"/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/>
              <a:t>（四</a:t>
            </a:r>
            <a:r>
              <a:rPr lang="zh-TW" altLang="en-US" sz="2400" dirty="0"/>
              <a:t>）製作「驗收清單</a:t>
            </a:r>
            <a:r>
              <a:rPr lang="zh-TW" altLang="en-US" sz="2400" dirty="0" smtClean="0"/>
              <a:t>」，並</a:t>
            </a:r>
            <a:r>
              <a:rPr lang="zh-TW" altLang="en-US" sz="2400" dirty="0"/>
              <a:t>準備驗收所需工具。</a:t>
            </a:r>
            <a:endParaRPr lang="en-US" altLang="zh-TW" sz="2400" dirty="0" smtClean="0"/>
          </a:p>
          <a:p>
            <a:pPr>
              <a:lnSpc>
                <a:spcPct val="80000"/>
              </a:lnSpc>
              <a:spcBef>
                <a:spcPct val="40000"/>
              </a:spcBef>
              <a:buNone/>
            </a:pPr>
            <a:r>
              <a:rPr lang="zh-TW" altLang="en-US" sz="2400" dirty="0" smtClean="0"/>
              <a:t>（五）</a:t>
            </a:r>
            <a:r>
              <a:rPr lang="zh-TW" altLang="en-US" sz="2400" dirty="0"/>
              <a:t>參加完工（交貨）確認、初驗、驗收及複驗相關會議。</a:t>
            </a:r>
            <a:endParaRPr lang="en-US" altLang="zh-TW" sz="2400" dirty="0"/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dirty="0" smtClean="0">
                <a:solidFill>
                  <a:srgbClr val="FF0000"/>
                </a:solidFill>
              </a:rPr>
              <a:t>（六）</a:t>
            </a:r>
            <a:r>
              <a:rPr lang="zh-TW" altLang="en-US" sz="2400" b="1" u="sng" dirty="0" smtClean="0">
                <a:solidFill>
                  <a:srgbClr val="FF0000"/>
                </a:solidFill>
              </a:rPr>
              <a:t>簽辦廠商完成履約文件</a:t>
            </a:r>
            <a:r>
              <a:rPr lang="en-US" altLang="zh-TW" sz="2400" b="1" u="sng" dirty="0" smtClean="0">
                <a:solidFill>
                  <a:srgbClr val="FF0000"/>
                </a:solidFill>
              </a:rPr>
              <a:t>(</a:t>
            </a:r>
            <a:r>
              <a:rPr lang="zh-TW" altLang="en-US" sz="2400" b="1" u="sng" dirty="0" smtClean="0">
                <a:solidFill>
                  <a:srgbClr val="FF0000"/>
                </a:solidFill>
              </a:rPr>
              <a:t>如完工函、證明及紀錄</a:t>
            </a:r>
            <a:r>
              <a:rPr lang="en-US" altLang="zh-TW" sz="2400" b="1" u="sng" dirty="0" smtClean="0">
                <a:solidFill>
                  <a:srgbClr val="FF0000"/>
                </a:solidFill>
              </a:rPr>
              <a:t>)</a:t>
            </a:r>
            <a:r>
              <a:rPr lang="zh-TW" altLang="en-US" sz="2400" b="1" u="sng" dirty="0" smtClean="0">
                <a:solidFill>
                  <a:srgbClr val="FF0000"/>
                </a:solidFill>
              </a:rPr>
              <a:t>，並會</a:t>
            </a:r>
            <a:endParaRPr lang="en-US" altLang="zh-TW" sz="2400" b="1" u="sng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r>
              <a:rPr lang="zh-TW" altLang="en-US" sz="2400" b="1" dirty="0">
                <a:solidFill>
                  <a:srgbClr val="FF0000"/>
                </a:solidFill>
              </a:rPr>
              <a:t> </a:t>
            </a:r>
            <a:r>
              <a:rPr lang="zh-TW" altLang="en-US" sz="2400" b="1" dirty="0" smtClean="0">
                <a:solidFill>
                  <a:srgbClr val="FF0000"/>
                </a:solidFill>
              </a:rPr>
              <a:t>           </a:t>
            </a:r>
            <a:r>
              <a:rPr lang="zh-TW" altLang="en-US" sz="2400" b="1" u="sng" dirty="0" smtClean="0">
                <a:solidFill>
                  <a:srgbClr val="FF0000"/>
                </a:solidFill>
              </a:rPr>
              <a:t>辦採購單位辦理驗收</a:t>
            </a:r>
            <a:r>
              <a:rPr lang="zh-TW" altLang="en-US" sz="2400" dirty="0" smtClean="0">
                <a:solidFill>
                  <a:srgbClr val="FF0000"/>
                </a:solidFill>
              </a:rPr>
              <a:t>。</a:t>
            </a:r>
            <a:endParaRPr lang="en-US" altLang="zh-TW" sz="24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endParaRPr lang="en-US" altLang="zh-TW" sz="2400" dirty="0"/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None/>
            </a:pPr>
            <a:endParaRPr lang="en-US" altLang="zh-TW" sz="2400" dirty="0" smtClean="0"/>
          </a:p>
        </p:txBody>
      </p:sp>
      <p:pic>
        <p:nvPicPr>
          <p:cNvPr id="97284" name="Picture 4" descr="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180528" y="651093"/>
            <a:ext cx="3744416" cy="115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zh-TW" altLang="en-US" sz="2800" b="1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決標到驗收付款</a:t>
            </a:r>
            <a:endParaRPr kumimoji="1" lang="zh-TW" altLang="en-US" sz="1000" b="1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招決標方式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824413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r>
              <a:rPr lang="en-US" altLang="zh-TW" sz="2000" u="sng" dirty="0" smtClean="0">
                <a:solidFill>
                  <a:srgbClr val="800000"/>
                </a:solidFill>
                <a:latin typeface="華康魏碑體" pitchFamily="65" charset="-120"/>
              </a:rPr>
              <a:t>1</a:t>
            </a:r>
            <a:r>
              <a:rPr lang="zh-TW" altLang="en-US" sz="2000" u="sng" dirty="0" smtClean="0">
                <a:solidFill>
                  <a:srgbClr val="800000"/>
                </a:solidFill>
                <a:latin typeface="華康魏碑體" pitchFamily="65" charset="-120"/>
              </a:rPr>
              <a:t>、公開招標：</a:t>
            </a: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None/>
            </a:pPr>
            <a:r>
              <a:rPr lang="zh-TW" altLang="en-US" sz="2000" dirty="0" smtClean="0">
                <a:latin typeface="華康魏碑體" pitchFamily="65" charset="-120"/>
              </a:rPr>
              <a:t>（</a:t>
            </a:r>
            <a:r>
              <a:rPr lang="en-US" altLang="zh-TW" sz="2000" dirty="0" smtClean="0">
                <a:latin typeface="華康魏碑體" pitchFamily="65" charset="-120"/>
              </a:rPr>
              <a:t>1</a:t>
            </a:r>
            <a:r>
              <a:rPr lang="zh-TW" altLang="en-US" sz="2000" dirty="0" smtClean="0">
                <a:latin typeface="華康魏碑體" pitchFamily="65" charset="-120"/>
              </a:rPr>
              <a:t>）最低標</a:t>
            </a: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r>
              <a:rPr lang="zh-TW" altLang="en-US" sz="2000" dirty="0" smtClean="0">
                <a:latin typeface="華康魏碑體" pitchFamily="65" charset="-120"/>
              </a:rPr>
              <a:t>（</a:t>
            </a:r>
            <a:r>
              <a:rPr lang="en-US" altLang="zh-TW" sz="2000" dirty="0" smtClean="0">
                <a:latin typeface="華康魏碑體" pitchFamily="65" charset="-120"/>
              </a:rPr>
              <a:t>2</a:t>
            </a:r>
            <a:r>
              <a:rPr lang="zh-TW" altLang="en-US" sz="2000" dirty="0" smtClean="0">
                <a:latin typeface="華康魏碑體" pitchFamily="65" charset="-120"/>
              </a:rPr>
              <a:t>）最有利標－第</a:t>
            </a:r>
            <a:r>
              <a:rPr lang="en-US" altLang="zh-TW" sz="2000" dirty="0" smtClean="0">
                <a:latin typeface="華康魏碑體" pitchFamily="65" charset="-120"/>
              </a:rPr>
              <a:t>1</a:t>
            </a:r>
            <a:r>
              <a:rPr lang="zh-TW" altLang="en-US" sz="2000" dirty="0" smtClean="0">
                <a:latin typeface="華康魏碑體" pitchFamily="65" charset="-120"/>
              </a:rPr>
              <a:t>名得標</a:t>
            </a:r>
            <a:r>
              <a:rPr lang="en-US" altLang="zh-TW" sz="2000" dirty="0" smtClean="0">
                <a:latin typeface="華康魏碑體" pitchFamily="65" charset="-120"/>
              </a:rPr>
              <a:t>(</a:t>
            </a:r>
            <a:r>
              <a:rPr lang="zh-TW" altLang="en-US" sz="2000" dirty="0" smtClean="0">
                <a:latin typeface="華康魏碑體" pitchFamily="65" charset="-120"/>
              </a:rPr>
              <a:t>報上級機關</a:t>
            </a:r>
            <a:r>
              <a:rPr lang="en-US" altLang="zh-TW" sz="2000" dirty="0" smtClean="0">
                <a:latin typeface="華康魏碑體" pitchFamily="65" charset="-120"/>
              </a:rPr>
              <a:t>)</a:t>
            </a:r>
            <a:endParaRPr lang="en-US" altLang="zh-TW" sz="1800" dirty="0" smtClean="0">
              <a:solidFill>
                <a:srgbClr val="00007D"/>
              </a:solidFill>
              <a:latin typeface="華康魏碑體" pitchFamily="65" charset="-120"/>
            </a:endParaRP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r>
              <a:rPr lang="en-US" altLang="zh-TW" sz="2000" u="sng" dirty="0" smtClean="0">
                <a:solidFill>
                  <a:srgbClr val="800000"/>
                </a:solidFill>
                <a:latin typeface="華康魏碑體" pitchFamily="65" charset="-120"/>
              </a:rPr>
              <a:t>2</a:t>
            </a:r>
            <a:r>
              <a:rPr lang="zh-TW" altLang="en-US" sz="2000" u="sng" dirty="0" smtClean="0">
                <a:solidFill>
                  <a:srgbClr val="800000"/>
                </a:solidFill>
                <a:latin typeface="華康魏碑體" pitchFamily="65" charset="-120"/>
              </a:rPr>
              <a:t>、限制性招標：</a:t>
            </a:r>
            <a:r>
              <a:rPr lang="zh-TW" altLang="en-US" sz="2000" dirty="0" smtClean="0">
                <a:latin typeface="華康魏碑體" pitchFamily="65" charset="-120"/>
              </a:rPr>
              <a:t> </a:t>
            </a:r>
            <a:r>
              <a:rPr lang="zh-TW" altLang="en-US" sz="1800" dirty="0" smtClean="0">
                <a:solidFill>
                  <a:srgbClr val="FF0000"/>
                </a:solidFill>
                <a:latin typeface="華康魏碑體" pitchFamily="65" charset="-120"/>
              </a:rPr>
              <a:t>（需經機關主管或授權人員同意）</a:t>
            </a: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None/>
            </a:pPr>
            <a:r>
              <a:rPr lang="zh-TW" altLang="en-US" sz="2000" dirty="0" smtClean="0">
                <a:latin typeface="華康魏碑體" pitchFamily="65" charset="-120"/>
              </a:rPr>
              <a:t>（</a:t>
            </a:r>
            <a:r>
              <a:rPr lang="en-US" altLang="zh-TW" sz="2000" dirty="0" smtClean="0">
                <a:latin typeface="華康魏碑體" pitchFamily="65" charset="-120"/>
              </a:rPr>
              <a:t>1</a:t>
            </a:r>
            <a:r>
              <a:rPr lang="zh-TW" altLang="en-US" sz="2000" dirty="0" smtClean="0">
                <a:latin typeface="華康魏碑體" pitchFamily="65" charset="-120"/>
              </a:rPr>
              <a:t>）未經公開評選－比價優先，議價次之</a:t>
            </a:r>
            <a:r>
              <a:rPr lang="zh-TW" altLang="en-US" sz="1800" dirty="0" smtClean="0">
                <a:solidFill>
                  <a:srgbClr val="00007D"/>
                </a:solidFill>
                <a:latin typeface="華康魏碑體" pitchFamily="65" charset="-120"/>
              </a:rPr>
              <a:t>（指定廠商）</a:t>
            </a:r>
            <a:endParaRPr lang="en-US" altLang="zh-TW" sz="1800" dirty="0" smtClean="0">
              <a:solidFill>
                <a:srgbClr val="00007D"/>
              </a:solidFill>
              <a:latin typeface="華康魏碑體" pitchFamily="65" charset="-120"/>
            </a:endParaRP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None/>
            </a:pPr>
            <a:r>
              <a:rPr lang="zh-TW" altLang="en-US" sz="2000" dirty="0" smtClean="0">
                <a:latin typeface="華康魏碑體" pitchFamily="65" charset="-120"/>
              </a:rPr>
              <a:t>（</a:t>
            </a:r>
            <a:r>
              <a:rPr lang="en-US" altLang="zh-TW" sz="2000" dirty="0" smtClean="0">
                <a:latin typeface="華康魏碑體" pitchFamily="65" charset="-120"/>
              </a:rPr>
              <a:t>2</a:t>
            </a:r>
            <a:r>
              <a:rPr lang="zh-TW" altLang="en-US" sz="2000" dirty="0" smtClean="0">
                <a:latin typeface="華康魏碑體" pitchFamily="65" charset="-120"/>
              </a:rPr>
              <a:t>）公開徵求</a:t>
            </a:r>
            <a:r>
              <a:rPr lang="en-US" altLang="zh-TW" sz="2000" dirty="0" smtClean="0">
                <a:latin typeface="華康魏碑體" pitchFamily="65" charset="-120"/>
              </a:rPr>
              <a:t>(</a:t>
            </a:r>
            <a:r>
              <a:rPr lang="zh-TW" altLang="en-US" sz="2000" smtClean="0">
                <a:latin typeface="華康魏碑體" pitchFamily="65" charset="-120"/>
              </a:rPr>
              <a:t>未達公告金額</a:t>
            </a:r>
            <a:r>
              <a:rPr lang="en-US" altLang="zh-TW" sz="2000" smtClean="0">
                <a:latin typeface="華康魏碑體" pitchFamily="65" charset="-120"/>
              </a:rPr>
              <a:t>)</a:t>
            </a:r>
            <a:r>
              <a:rPr lang="zh-TW" altLang="en-US" sz="2000" dirty="0" smtClean="0">
                <a:latin typeface="華康魏碑體" pitchFamily="65" charset="-120"/>
              </a:rPr>
              <a:t>－比價</a:t>
            </a:r>
            <a:r>
              <a:rPr lang="zh-TW" altLang="en-US" sz="1800" dirty="0" smtClean="0">
                <a:solidFill>
                  <a:srgbClr val="00007D"/>
                </a:solidFill>
                <a:latin typeface="華康魏碑體" pitchFamily="65" charset="-120"/>
              </a:rPr>
              <a:t>（非獨家代理，但指定設備或規格）</a:t>
            </a: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r>
              <a:rPr lang="zh-TW" altLang="en-US" sz="2000" dirty="0" smtClean="0">
                <a:latin typeface="華康魏碑體" pitchFamily="65" charset="-120"/>
              </a:rPr>
              <a:t>（</a:t>
            </a:r>
            <a:r>
              <a:rPr lang="en-US" altLang="zh-TW" sz="2000" dirty="0" smtClean="0">
                <a:latin typeface="華康魏碑體" pitchFamily="65" charset="-120"/>
              </a:rPr>
              <a:t>3</a:t>
            </a:r>
            <a:r>
              <a:rPr lang="zh-TW" altLang="en-US" sz="2000" dirty="0" smtClean="0">
                <a:latin typeface="華康魏碑體" pitchFamily="65" charset="-120"/>
              </a:rPr>
              <a:t>）公開評選－準用最有利標，第</a:t>
            </a:r>
            <a:r>
              <a:rPr lang="en-US" altLang="zh-TW" sz="2000" dirty="0" smtClean="0">
                <a:latin typeface="華康魏碑體" pitchFamily="65" charset="-120"/>
              </a:rPr>
              <a:t>1</a:t>
            </a:r>
            <a:r>
              <a:rPr lang="zh-TW" altLang="en-US" sz="2000" dirty="0" smtClean="0">
                <a:latin typeface="華康魏碑體" pitchFamily="65" charset="-120"/>
              </a:rPr>
              <a:t>名得標 </a:t>
            </a:r>
            <a:r>
              <a:rPr lang="en-US" altLang="zh-TW" sz="1800" dirty="0" smtClean="0">
                <a:solidFill>
                  <a:srgbClr val="00007D"/>
                </a:solidFill>
                <a:latin typeface="華康魏碑體" pitchFamily="65" charset="-120"/>
              </a:rPr>
              <a:t>(</a:t>
            </a:r>
            <a:r>
              <a:rPr lang="zh-TW" altLang="en-US" sz="1800" dirty="0" smtClean="0">
                <a:solidFill>
                  <a:srgbClr val="00007D"/>
                </a:solidFill>
                <a:latin typeface="華康魏碑體" pitchFamily="65" charset="-120"/>
              </a:rPr>
              <a:t>委託專業服務、技術服務及</a:t>
            </a: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r>
              <a:rPr lang="zh-TW" altLang="en-US" sz="1800" dirty="0" smtClean="0">
                <a:solidFill>
                  <a:srgbClr val="00007D"/>
                </a:solidFill>
                <a:latin typeface="華康魏碑體" pitchFamily="65" charset="-120"/>
              </a:rPr>
              <a:t>      資訊服務等，比照最有利標</a:t>
            </a:r>
            <a:r>
              <a:rPr lang="en-US" altLang="zh-TW" sz="1800" dirty="0" smtClean="0">
                <a:solidFill>
                  <a:srgbClr val="00007D"/>
                </a:solidFill>
                <a:latin typeface="華康魏碑體" pitchFamily="65" charset="-120"/>
              </a:rPr>
              <a:t>)</a:t>
            </a: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r>
              <a:rPr lang="en-US" altLang="zh-TW" sz="2000" u="sng" dirty="0" smtClean="0">
                <a:solidFill>
                  <a:srgbClr val="800000"/>
                </a:solidFill>
                <a:latin typeface="華康魏碑體" pitchFamily="65" charset="-120"/>
              </a:rPr>
              <a:t>3</a:t>
            </a:r>
            <a:r>
              <a:rPr lang="zh-TW" altLang="en-US" sz="2000" u="sng" dirty="0" smtClean="0">
                <a:solidFill>
                  <a:srgbClr val="800000"/>
                </a:solidFill>
                <a:latin typeface="華康魏碑體" pitchFamily="65" charset="-120"/>
              </a:rPr>
              <a:t>、公開取得：</a:t>
            </a:r>
            <a:endParaRPr lang="zh-TW" altLang="en-US" sz="2000" dirty="0" smtClean="0">
              <a:solidFill>
                <a:srgbClr val="0000FB"/>
              </a:solidFill>
              <a:latin typeface="華康魏碑體" pitchFamily="65" charset="-120"/>
            </a:endParaRP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None/>
            </a:pPr>
            <a:r>
              <a:rPr lang="zh-TW" altLang="en-US" sz="2000" dirty="0" smtClean="0">
                <a:latin typeface="華康魏碑體" pitchFamily="65" charset="-120"/>
              </a:rPr>
              <a:t>（</a:t>
            </a:r>
            <a:r>
              <a:rPr lang="en-US" altLang="zh-TW" sz="2000" dirty="0" smtClean="0">
                <a:latin typeface="華康魏碑體" pitchFamily="65" charset="-120"/>
              </a:rPr>
              <a:t>1</a:t>
            </a:r>
            <a:r>
              <a:rPr lang="zh-TW" altLang="en-US" sz="2000" dirty="0" smtClean="0">
                <a:latin typeface="華康魏碑體" pitchFamily="65" charset="-120"/>
              </a:rPr>
              <a:t>）最低標－</a:t>
            </a:r>
            <a:r>
              <a:rPr lang="zh-TW" altLang="en-US" sz="2000" dirty="0" smtClean="0">
                <a:solidFill>
                  <a:srgbClr val="00B050"/>
                </a:solidFill>
                <a:latin typeface="華康魏碑體" pitchFamily="65" charset="-120"/>
              </a:rPr>
              <a:t>比價或議價</a:t>
            </a:r>
            <a:r>
              <a:rPr lang="en-US" altLang="zh-TW" sz="2000" dirty="0" smtClean="0">
                <a:solidFill>
                  <a:srgbClr val="00B050"/>
                </a:solidFill>
                <a:latin typeface="華康魏碑體" pitchFamily="65" charset="-120"/>
              </a:rPr>
              <a:t>(</a:t>
            </a:r>
            <a:r>
              <a:rPr lang="zh-TW" altLang="en-US" sz="2000" dirty="0" smtClean="0">
                <a:solidFill>
                  <a:srgbClr val="00B050"/>
                </a:solidFill>
                <a:latin typeface="華康魏碑體" pitchFamily="65" charset="-120"/>
              </a:rPr>
              <a:t>例</a:t>
            </a:r>
            <a:r>
              <a:rPr lang="en-US" altLang="zh-TW" sz="2000" dirty="0" smtClean="0">
                <a:solidFill>
                  <a:srgbClr val="00B050"/>
                </a:solidFill>
                <a:latin typeface="華康魏碑體" pitchFamily="65" charset="-120"/>
              </a:rPr>
              <a:t>)</a:t>
            </a:r>
            <a:endParaRPr lang="zh-TW" altLang="en-US" sz="2000" dirty="0" smtClean="0">
              <a:solidFill>
                <a:srgbClr val="00B050"/>
              </a:solidFill>
              <a:latin typeface="華康魏碑體" pitchFamily="65" charset="-120"/>
            </a:endParaRP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r>
              <a:rPr lang="zh-TW" altLang="en-US" sz="2000" dirty="0" smtClean="0">
                <a:latin typeface="華康魏碑體" pitchFamily="65" charset="-120"/>
              </a:rPr>
              <a:t>（</a:t>
            </a:r>
            <a:r>
              <a:rPr lang="en-US" altLang="zh-TW" sz="2000" dirty="0" smtClean="0">
                <a:latin typeface="華康魏碑體" pitchFamily="65" charset="-120"/>
              </a:rPr>
              <a:t>2</a:t>
            </a:r>
            <a:r>
              <a:rPr lang="zh-TW" altLang="en-US" sz="2000" dirty="0" smtClean="0">
                <a:latin typeface="華康魏碑體" pitchFamily="65" charset="-120"/>
              </a:rPr>
              <a:t>）參考最有利標精神－第</a:t>
            </a:r>
            <a:r>
              <a:rPr lang="en-US" altLang="zh-TW" sz="2000" dirty="0" smtClean="0">
                <a:latin typeface="華康魏碑體" pitchFamily="65" charset="-120"/>
              </a:rPr>
              <a:t>1</a:t>
            </a:r>
            <a:r>
              <a:rPr lang="zh-TW" altLang="en-US" sz="2000" dirty="0" smtClean="0">
                <a:latin typeface="華康魏碑體" pitchFamily="65" charset="-120"/>
              </a:rPr>
              <a:t>名優先議價</a:t>
            </a:r>
            <a:endParaRPr lang="en-US" altLang="zh-TW" sz="2000" dirty="0" smtClean="0">
              <a:latin typeface="華康魏碑體" pitchFamily="65" charset="-120"/>
            </a:endParaRP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endParaRPr lang="en-US" altLang="zh-TW" sz="2000" dirty="0">
              <a:solidFill>
                <a:srgbClr val="00007D"/>
              </a:solidFill>
              <a:latin typeface="華康魏碑體" pitchFamily="65" charset="-120"/>
            </a:endParaRPr>
          </a:p>
          <a:p>
            <a:pPr eaLnBrk="1" hangingPunct="1">
              <a:lnSpc>
                <a:spcPct val="110000"/>
              </a:lnSpc>
              <a:spcBef>
                <a:spcPts val="300"/>
              </a:spcBef>
              <a:buFontTx/>
              <a:buNone/>
            </a:pPr>
            <a:r>
              <a:rPr lang="en-US" altLang="zh-TW" sz="2000" dirty="0" smtClean="0">
                <a:solidFill>
                  <a:srgbClr val="00007D"/>
                </a:solidFill>
                <a:latin typeface="華康魏碑體" pitchFamily="65" charset="-120"/>
              </a:rPr>
              <a:t>4</a:t>
            </a:r>
            <a:r>
              <a:rPr lang="zh-TW" altLang="en-US" sz="2000" dirty="0" smtClean="0">
                <a:solidFill>
                  <a:srgbClr val="00007D"/>
                </a:solidFill>
                <a:latin typeface="華康魏碑體" pitchFamily="65" charset="-120"/>
              </a:rPr>
              <a:t>、備註</a:t>
            </a:r>
            <a:r>
              <a:rPr lang="en-US" altLang="zh-TW" sz="2000" dirty="0" smtClean="0">
                <a:solidFill>
                  <a:srgbClr val="00007D"/>
                </a:solidFill>
                <a:latin typeface="華康魏碑體" pitchFamily="65" charset="-120"/>
              </a:rPr>
              <a:t>:</a:t>
            </a:r>
            <a:r>
              <a:rPr lang="zh-TW" altLang="en-US" sz="2000" dirty="0" smtClean="0">
                <a:solidFill>
                  <a:srgbClr val="00007D"/>
                </a:solidFill>
                <a:latin typeface="華康魏碑體" pitchFamily="65" charset="-120"/>
              </a:rPr>
              <a:t>共同供應契約</a:t>
            </a:r>
            <a:endParaRPr lang="zh-TW" altLang="en-US" sz="1800" dirty="0" smtClean="0">
              <a:solidFill>
                <a:srgbClr val="00007D"/>
              </a:solidFill>
              <a:latin typeface="華康魏碑體" pitchFamily="65" charset="-120"/>
            </a:endParaRPr>
          </a:p>
          <a:p>
            <a:pPr eaLnBrk="1" hangingPunct="1">
              <a:spcBef>
                <a:spcPts val="300"/>
              </a:spcBef>
              <a:buFontTx/>
              <a:buNone/>
            </a:pPr>
            <a:endParaRPr lang="zh-TW" altLang="en-US" sz="2800" dirty="0" smtClean="0"/>
          </a:p>
        </p:txBody>
      </p:sp>
      <p:pic>
        <p:nvPicPr>
          <p:cNvPr id="131076" name="Picture 4" descr="logo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8632" y="0"/>
            <a:ext cx="6588125" cy="765175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1" hangingPunct="1"/>
            <a:r>
              <a:rPr lang="zh-TW" altLang="en-US" sz="3600" b="1" dirty="0" smtClean="0">
                <a:latin typeface="標楷體" panose="03000509000000000000" pitchFamily="65" charset="-120"/>
              </a:rPr>
              <a:t>政府採購決標方式及原則</a:t>
            </a:r>
          </a:p>
        </p:txBody>
      </p:sp>
      <p:sp>
        <p:nvSpPr>
          <p:cNvPr id="3353603" name="Text Box 3"/>
          <p:cNvSpPr txBox="1">
            <a:spLocks noChangeArrowheads="1"/>
          </p:cNvSpPr>
          <p:nvPr/>
        </p:nvSpPr>
        <p:spPr bwMode="auto">
          <a:xfrm>
            <a:off x="6659563" y="2592388"/>
            <a:ext cx="649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TW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少</a:t>
            </a:r>
          </a:p>
        </p:txBody>
      </p:sp>
      <p:sp>
        <p:nvSpPr>
          <p:cNvPr id="3353604" name="AutoShape 4"/>
          <p:cNvSpPr>
            <a:spLocks noChangeArrowheads="1"/>
          </p:cNvSpPr>
          <p:nvPr/>
        </p:nvSpPr>
        <p:spPr bwMode="auto">
          <a:xfrm>
            <a:off x="4322763" y="1390650"/>
            <a:ext cx="2286000" cy="454025"/>
          </a:xfrm>
          <a:prstGeom prst="flowChartProcess">
            <a:avLst/>
          </a:prstGeom>
          <a:solidFill>
            <a:srgbClr val="CCEC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zh-TW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標楷體" pitchFamily="65" charset="-120"/>
                <a:hlinkClick r:id="rId2" action="ppaction://hlinksldjump"/>
              </a:rPr>
              <a:t>異質採購</a:t>
            </a:r>
            <a:endParaRPr lang="zh-TW" altLang="en-US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353605" name="AutoShape 5"/>
          <p:cNvSpPr>
            <a:spLocks noChangeArrowheads="1"/>
          </p:cNvSpPr>
          <p:nvPr/>
        </p:nvSpPr>
        <p:spPr bwMode="auto">
          <a:xfrm>
            <a:off x="8043863" y="1412875"/>
            <a:ext cx="1042987" cy="752475"/>
          </a:xfrm>
          <a:prstGeom prst="flowChartProcess">
            <a:avLst/>
          </a:prstGeom>
          <a:solidFill>
            <a:srgbClr val="CCEC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90000"/>
              </a:lnSpc>
              <a:defRPr/>
            </a:pPr>
            <a:r>
              <a:rPr lang="zh-TW" altLang="en-US" sz="2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標楷體" pitchFamily="65" charset="-120"/>
                <a:hlinkClick r:id="rId2" action="ppaction://hlinksldjump"/>
              </a:rPr>
              <a:t>同質採購</a:t>
            </a:r>
            <a:endParaRPr lang="zh-TW" altLang="en-US" sz="2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3353606" name="AutoShape 6"/>
          <p:cNvSpPr>
            <a:spLocks noChangeArrowheads="1"/>
          </p:cNvSpPr>
          <p:nvPr/>
        </p:nvSpPr>
        <p:spPr bwMode="auto">
          <a:xfrm>
            <a:off x="6300788" y="908050"/>
            <a:ext cx="1295400" cy="438150"/>
          </a:xfrm>
          <a:prstGeom prst="flowChartProcess">
            <a:avLst/>
          </a:prstGeom>
          <a:solidFill>
            <a:srgbClr val="99FFCC"/>
          </a:solidFill>
          <a:ln w="19050" algn="ctr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r>
              <a:rPr lang="zh-TW" altLang="en-US" sz="2800" b="1" dirty="0">
                <a:solidFill>
                  <a:srgbClr val="000066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採購</a:t>
            </a:r>
          </a:p>
        </p:txBody>
      </p:sp>
      <p:cxnSp>
        <p:nvCxnSpPr>
          <p:cNvPr id="3353607" name="AutoShape 7"/>
          <p:cNvCxnSpPr>
            <a:cxnSpLocks noChangeShapeType="1"/>
            <a:stCxn id="3353606" idx="1"/>
            <a:endCxn id="3353604" idx="0"/>
          </p:cNvCxnSpPr>
          <p:nvPr/>
        </p:nvCxnSpPr>
        <p:spPr bwMode="auto">
          <a:xfrm rot="10800000" flipV="1">
            <a:off x="5465763" y="1127125"/>
            <a:ext cx="825500" cy="254000"/>
          </a:xfrm>
          <a:prstGeom prst="bentConnector2">
            <a:avLst/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53608" name="AutoShape 8"/>
          <p:cNvCxnSpPr>
            <a:cxnSpLocks noChangeShapeType="1"/>
            <a:stCxn id="3353606" idx="3"/>
            <a:endCxn id="3353605" idx="0"/>
          </p:cNvCxnSpPr>
          <p:nvPr/>
        </p:nvCxnSpPr>
        <p:spPr bwMode="auto">
          <a:xfrm>
            <a:off x="7605713" y="1127125"/>
            <a:ext cx="960437" cy="276225"/>
          </a:xfrm>
          <a:prstGeom prst="bentConnector2">
            <a:avLst/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09" name="AutoShape 9"/>
          <p:cNvSpPr>
            <a:spLocks noChangeArrowheads="1"/>
          </p:cNvSpPr>
          <p:nvPr/>
        </p:nvSpPr>
        <p:spPr bwMode="auto">
          <a:xfrm>
            <a:off x="8042275" y="2403475"/>
            <a:ext cx="1042988" cy="733425"/>
          </a:xfrm>
          <a:prstGeom prst="flowChartProcess">
            <a:avLst/>
          </a:prstGeom>
          <a:solidFill>
            <a:srgbClr val="FFFF99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0000"/>
              </a:lnSpc>
              <a:defRPr/>
            </a:pPr>
            <a:r>
              <a:rPr lang="zh-TW" altLang="en-US" sz="2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標楷體" pitchFamily="65" charset="-120"/>
              </a:rPr>
              <a:t>最低標決標</a:t>
            </a:r>
          </a:p>
        </p:txBody>
      </p:sp>
      <p:cxnSp>
        <p:nvCxnSpPr>
          <p:cNvPr id="3353610" name="AutoShape 10"/>
          <p:cNvCxnSpPr>
            <a:cxnSpLocks noChangeShapeType="1"/>
            <a:stCxn id="3353604" idx="2"/>
            <a:endCxn id="3353615" idx="0"/>
          </p:cNvCxnSpPr>
          <p:nvPr/>
        </p:nvCxnSpPr>
        <p:spPr bwMode="auto">
          <a:xfrm rot="5400000">
            <a:off x="5270500" y="2049463"/>
            <a:ext cx="390525" cy="0"/>
          </a:xfrm>
          <a:prstGeom prst="straightConnector1">
            <a:avLst/>
          </a:prstGeom>
          <a:noFill/>
          <a:ln w="63500">
            <a:solidFill>
              <a:srgbClr val="80808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53611" name="AutoShape 11"/>
          <p:cNvCxnSpPr>
            <a:cxnSpLocks noChangeShapeType="1"/>
            <a:stCxn id="3353605" idx="2"/>
            <a:endCxn id="3353609" idx="0"/>
          </p:cNvCxnSpPr>
          <p:nvPr/>
        </p:nvCxnSpPr>
        <p:spPr bwMode="auto">
          <a:xfrm rot="5400000">
            <a:off x="8455819" y="2283619"/>
            <a:ext cx="219075" cy="1587"/>
          </a:xfrm>
          <a:prstGeom prst="bentConnector3">
            <a:avLst>
              <a:gd name="adj1" fmla="val 50000"/>
            </a:avLst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12" name="AutoShape 12"/>
          <p:cNvSpPr>
            <a:spLocks noChangeArrowheads="1"/>
          </p:cNvSpPr>
          <p:nvPr/>
        </p:nvSpPr>
        <p:spPr bwMode="auto">
          <a:xfrm>
            <a:off x="2914650" y="3732213"/>
            <a:ext cx="2305050" cy="415925"/>
          </a:xfrm>
          <a:prstGeom prst="flowChartProcess">
            <a:avLst/>
          </a:prstGeom>
          <a:solidFill>
            <a:srgbClr val="FFFF99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>
              <a:defRPr/>
            </a:pPr>
            <a:r>
              <a:rPr lang="zh-TW" alt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標楷體" pitchFamily="65" charset="-120"/>
              </a:rPr>
              <a:t>最有利標決標</a:t>
            </a:r>
          </a:p>
        </p:txBody>
      </p:sp>
      <p:cxnSp>
        <p:nvCxnSpPr>
          <p:cNvPr id="3353613" name="AutoShape 13"/>
          <p:cNvCxnSpPr>
            <a:cxnSpLocks noChangeShapeType="1"/>
          </p:cNvCxnSpPr>
          <p:nvPr/>
        </p:nvCxnSpPr>
        <p:spPr bwMode="auto">
          <a:xfrm rot="10800000" flipV="1">
            <a:off x="4067175" y="2636838"/>
            <a:ext cx="246063" cy="1108075"/>
          </a:xfrm>
          <a:prstGeom prst="bentConnector2">
            <a:avLst/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53614" name="AutoShape 14"/>
          <p:cNvCxnSpPr>
            <a:cxnSpLocks noChangeShapeType="1"/>
            <a:stCxn id="3353615" idx="3"/>
            <a:endCxn id="3353618" idx="0"/>
          </p:cNvCxnSpPr>
          <p:nvPr/>
        </p:nvCxnSpPr>
        <p:spPr bwMode="auto">
          <a:xfrm>
            <a:off x="6618288" y="2614613"/>
            <a:ext cx="41275" cy="1123950"/>
          </a:xfrm>
          <a:prstGeom prst="bentConnector2">
            <a:avLst/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15" name="AutoShape 15"/>
          <p:cNvSpPr>
            <a:spLocks noChangeArrowheads="1"/>
          </p:cNvSpPr>
          <p:nvPr/>
        </p:nvSpPr>
        <p:spPr bwMode="auto">
          <a:xfrm>
            <a:off x="4322763" y="2254250"/>
            <a:ext cx="2286000" cy="719138"/>
          </a:xfrm>
          <a:prstGeom prst="flowChartDecision">
            <a:avLst/>
          </a:prstGeom>
          <a:noFill/>
          <a:ln w="19050"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5000"/>
              </a:lnSpc>
            </a:pPr>
            <a:endParaRPr lang="zh-TW" altLang="zh-TW" sz="2800" b="1"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  <p:sp>
        <p:nvSpPr>
          <p:cNvPr id="3353616" name="Text Box 16"/>
          <p:cNvSpPr txBox="1">
            <a:spLocks noChangeArrowheads="1"/>
          </p:cNvSpPr>
          <p:nvPr/>
        </p:nvSpPr>
        <p:spPr bwMode="auto">
          <a:xfrm>
            <a:off x="6659563" y="2160588"/>
            <a:ext cx="649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TW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小</a:t>
            </a:r>
          </a:p>
        </p:txBody>
      </p:sp>
      <p:sp>
        <p:nvSpPr>
          <p:cNvPr id="3353617" name="Text Box 17"/>
          <p:cNvSpPr txBox="1">
            <a:spLocks noChangeArrowheads="1"/>
          </p:cNvSpPr>
          <p:nvPr/>
        </p:nvSpPr>
        <p:spPr bwMode="auto">
          <a:xfrm>
            <a:off x="3978275" y="2160588"/>
            <a:ext cx="64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TW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大</a:t>
            </a:r>
          </a:p>
        </p:txBody>
      </p:sp>
      <p:sp>
        <p:nvSpPr>
          <p:cNvPr id="3353618" name="AutoShape 18"/>
          <p:cNvSpPr>
            <a:spLocks noChangeArrowheads="1"/>
          </p:cNvSpPr>
          <p:nvPr/>
        </p:nvSpPr>
        <p:spPr bwMode="auto">
          <a:xfrm>
            <a:off x="5364163" y="3748088"/>
            <a:ext cx="2590800" cy="396875"/>
          </a:xfrm>
          <a:prstGeom prst="flowChartProcess">
            <a:avLst/>
          </a:prstGeom>
          <a:solidFill>
            <a:srgbClr val="FFFF99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eaLnBrk="0" latinLnBrk="1">
              <a:lnSpc>
                <a:spcPct val="90000"/>
              </a:lnSpc>
              <a:defRPr/>
            </a:pPr>
            <a:r>
              <a:rPr lang="zh-TW" alt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標楷體" pitchFamily="65" charset="-120"/>
              </a:rPr>
              <a:t>最低標決標</a:t>
            </a:r>
          </a:p>
        </p:txBody>
      </p:sp>
      <p:cxnSp>
        <p:nvCxnSpPr>
          <p:cNvPr id="3353619" name="AutoShape 19"/>
          <p:cNvCxnSpPr>
            <a:cxnSpLocks noChangeShapeType="1"/>
            <a:stCxn id="3353618" idx="2"/>
            <a:endCxn id="3353641" idx="0"/>
          </p:cNvCxnSpPr>
          <p:nvPr/>
        </p:nvCxnSpPr>
        <p:spPr bwMode="auto">
          <a:xfrm rot="5400000">
            <a:off x="6558757" y="4255294"/>
            <a:ext cx="201612" cy="0"/>
          </a:xfrm>
          <a:prstGeom prst="straightConnector1">
            <a:avLst/>
          </a:prstGeom>
          <a:noFill/>
          <a:ln w="63500">
            <a:solidFill>
              <a:srgbClr val="80808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20" name="AutoShape 2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365750" y="6165850"/>
            <a:ext cx="2590800" cy="647700"/>
          </a:xfrm>
          <a:prstGeom prst="flowChartProcess">
            <a:avLst/>
          </a:prstGeom>
          <a:solidFill>
            <a:srgbClr val="CCECFF"/>
          </a:solidFill>
          <a:ln w="190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latinLnBrk="1" hangingPunct="1">
              <a:lnSpc>
                <a:spcPct val="80000"/>
              </a:lnSpc>
            </a:pPr>
            <a:r>
              <a:rPr lang="zh-TW" altLang="en-US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採購法施行細則</a:t>
            </a:r>
            <a:endParaRPr lang="en-US" altLang="zh-TW" sz="2400" b="1" u="sng" dirty="0" smtClean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algn="ctr" latinLnBrk="1" hangingPunct="1">
              <a:lnSpc>
                <a:spcPct val="80000"/>
              </a:lnSpc>
            </a:pPr>
            <a:r>
              <a:rPr lang="en-US" altLang="zh-TW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64-2</a:t>
            </a:r>
            <a:endParaRPr lang="zh-TW" altLang="en-US" sz="2400" b="1" u="sng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  <p:cxnSp>
        <p:nvCxnSpPr>
          <p:cNvPr id="3353621" name="AutoShape 21"/>
          <p:cNvCxnSpPr>
            <a:cxnSpLocks noChangeShapeType="1"/>
            <a:stCxn id="3353612" idx="2"/>
            <a:endCxn id="3353642" idx="0"/>
          </p:cNvCxnSpPr>
          <p:nvPr/>
        </p:nvCxnSpPr>
        <p:spPr bwMode="auto">
          <a:xfrm rot="16200000" flipH="1">
            <a:off x="3971925" y="4252913"/>
            <a:ext cx="192087" cy="1588"/>
          </a:xfrm>
          <a:prstGeom prst="bentConnector3">
            <a:avLst>
              <a:gd name="adj1" fmla="val 49588"/>
            </a:avLst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22" name="AutoShape 2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916238" y="6164263"/>
            <a:ext cx="2303462" cy="641350"/>
          </a:xfrm>
          <a:prstGeom prst="flowChartProcess">
            <a:avLst/>
          </a:prstGeom>
          <a:solidFill>
            <a:srgbClr val="CCECFF"/>
          </a:solidFill>
          <a:ln w="19050" algn="ctr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TW" altLang="en-US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hlinkClick r:id="" action="ppaction://noaction"/>
              </a:rPr>
              <a:t>最</a:t>
            </a:r>
            <a:r>
              <a:rPr lang="zh-TW" alt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hlinkClick r:id="" action="ppaction://noaction"/>
              </a:rPr>
              <a:t>有利</a:t>
            </a:r>
            <a:r>
              <a:rPr lang="zh-TW" altLang="en-US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hlinkClick r:id="" action="ppaction://noaction"/>
              </a:rPr>
              <a:t>標</a:t>
            </a:r>
            <a:endParaRPr lang="en-US" altLang="zh-TW" sz="2400" b="1" u="sng" dirty="0" smtClean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  <a:hlinkClick r:id="" action="ppaction://noaction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zh-TW" altLang="en-US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hlinkClick r:id="" action="ppaction://noaction"/>
              </a:rPr>
              <a:t>作業</a:t>
            </a:r>
            <a:r>
              <a:rPr lang="zh-TW" alt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hlinkClick r:id="" action="ppaction://noaction"/>
              </a:rPr>
              <a:t>須知</a:t>
            </a:r>
            <a:endParaRPr lang="zh-TW" altLang="en-US" sz="2400" b="1" u="sng" dirty="0">
              <a:solidFill>
                <a:srgbClr val="FF0000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  <p:sp>
        <p:nvSpPr>
          <p:cNvPr id="3353623" name="Rectangle 23"/>
          <p:cNvSpPr>
            <a:spLocks noChangeArrowheads="1"/>
          </p:cNvSpPr>
          <p:nvPr/>
        </p:nvSpPr>
        <p:spPr bwMode="auto">
          <a:xfrm>
            <a:off x="4883150" y="2181225"/>
            <a:ext cx="109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sz="2400" b="1">
                <a:solidFill>
                  <a:srgbClr val="000066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差異性</a:t>
            </a:r>
          </a:p>
        </p:txBody>
      </p:sp>
      <p:cxnSp>
        <p:nvCxnSpPr>
          <p:cNvPr id="3353624" name="AutoShape 24"/>
          <p:cNvCxnSpPr>
            <a:cxnSpLocks noChangeShapeType="1"/>
            <a:stCxn id="3353615" idx="1"/>
            <a:endCxn id="3353615" idx="3"/>
          </p:cNvCxnSpPr>
          <p:nvPr/>
        </p:nvCxnSpPr>
        <p:spPr bwMode="auto">
          <a:xfrm>
            <a:off x="4313238" y="2614613"/>
            <a:ext cx="230505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25" name="Rectangle 25"/>
          <p:cNvSpPr>
            <a:spLocks noChangeArrowheads="1"/>
          </p:cNvSpPr>
          <p:nvPr/>
        </p:nvSpPr>
        <p:spPr bwMode="auto">
          <a:xfrm>
            <a:off x="4775200" y="2540000"/>
            <a:ext cx="1403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sz="2400" b="1">
                <a:solidFill>
                  <a:srgbClr val="000066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異質項目</a:t>
            </a:r>
          </a:p>
        </p:txBody>
      </p:sp>
      <p:sp>
        <p:nvSpPr>
          <p:cNvPr id="3353626" name="Text Box 26"/>
          <p:cNvSpPr txBox="1">
            <a:spLocks noChangeArrowheads="1"/>
          </p:cNvSpPr>
          <p:nvPr/>
        </p:nvSpPr>
        <p:spPr bwMode="auto">
          <a:xfrm>
            <a:off x="3978275" y="2592388"/>
            <a:ext cx="649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TW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多</a:t>
            </a:r>
          </a:p>
        </p:txBody>
      </p:sp>
      <p:cxnSp>
        <p:nvCxnSpPr>
          <p:cNvPr id="3353632" name="AutoShape 32"/>
          <p:cNvCxnSpPr>
            <a:cxnSpLocks noChangeShapeType="1"/>
            <a:stCxn id="3353604" idx="1"/>
            <a:endCxn id="3353661" idx="0"/>
          </p:cNvCxnSpPr>
          <p:nvPr/>
        </p:nvCxnSpPr>
        <p:spPr bwMode="auto">
          <a:xfrm rot="10800000" flipV="1">
            <a:off x="896938" y="1617663"/>
            <a:ext cx="3416300" cy="279400"/>
          </a:xfrm>
          <a:prstGeom prst="bentConnector2">
            <a:avLst/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53638" name="AutoShape 38"/>
          <p:cNvCxnSpPr>
            <a:cxnSpLocks noChangeShapeType="1"/>
            <a:stCxn id="3353604" idx="1"/>
          </p:cNvCxnSpPr>
          <p:nvPr/>
        </p:nvCxnSpPr>
        <p:spPr bwMode="auto">
          <a:xfrm rot="10800000" flipV="1">
            <a:off x="2592388" y="1617663"/>
            <a:ext cx="1720850" cy="254000"/>
          </a:xfrm>
          <a:prstGeom prst="bentConnector2">
            <a:avLst/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41" name="AutoShape 4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364163" y="4365625"/>
            <a:ext cx="2590800" cy="1584325"/>
          </a:xfrm>
          <a:prstGeom prst="flowChartProcess">
            <a:avLst/>
          </a:prstGeom>
          <a:noFill/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61938" indent="-261938" eaLnBrk="0" latinLnBrk="1">
              <a:lnSpc>
                <a:spcPct val="85000"/>
              </a:lnSpc>
              <a:defRPr/>
            </a:pPr>
            <a:r>
              <a:rPr lang="en-US" altLang="zh-TW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採</a:t>
            </a:r>
            <a:r>
              <a:rPr lang="zh-TW" alt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分段開標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資格、規格符合者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再開價格標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最低標決標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。</a:t>
            </a:r>
          </a:p>
          <a:p>
            <a:pPr marL="261938" indent="-261938" eaLnBrk="0" latinLnBrk="1">
              <a:lnSpc>
                <a:spcPct val="85000"/>
              </a:lnSpc>
              <a:defRPr/>
            </a:pPr>
            <a:r>
              <a:rPr lang="en-US" altLang="zh-TW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資格、規格標之訂定及</a:t>
            </a:r>
            <a:r>
              <a:rPr lang="zh-TW" alt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審查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，借重</a:t>
            </a:r>
            <a:r>
              <a:rPr lang="zh-TW" alt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專家學者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之專業審查機制。</a:t>
            </a:r>
          </a:p>
        </p:txBody>
      </p:sp>
      <p:sp>
        <p:nvSpPr>
          <p:cNvPr id="3353642" name="AutoShape 4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916238" y="4359275"/>
            <a:ext cx="2303462" cy="1584325"/>
          </a:xfrm>
          <a:prstGeom prst="flowChartProcess">
            <a:avLst/>
          </a:prstGeom>
          <a:noFill/>
          <a:ln w="19050"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tIns="0" rIns="72000" bIns="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atinLnBrk="1" hangingPunct="1">
              <a:lnSpc>
                <a:spcPct val="95000"/>
              </a:lnSpc>
            </a:pPr>
            <a:r>
              <a:rPr lang="zh-TW" altLang="en-US" sz="2000" b="1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採購法第</a:t>
            </a:r>
            <a:r>
              <a:rPr lang="en-US" altLang="zh-TW" sz="2000" b="1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56</a:t>
            </a:r>
            <a:r>
              <a:rPr lang="zh-TW" altLang="en-US" sz="2000" b="1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條、最有利標評選辦法、採購評選委員會組織準則、採購評選委員會審議規則等</a:t>
            </a:r>
          </a:p>
        </p:txBody>
      </p:sp>
      <p:sp>
        <p:nvSpPr>
          <p:cNvPr id="3353643" name="AutoShape 4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042275" y="3429000"/>
            <a:ext cx="1042988" cy="2339975"/>
          </a:xfrm>
          <a:prstGeom prst="flowChartProcess">
            <a:avLst/>
          </a:prstGeom>
          <a:noFill/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latinLnBrk="1">
              <a:lnSpc>
                <a:spcPct val="95000"/>
              </a:lnSpc>
              <a:defRPr/>
            </a:pPr>
            <a:r>
              <a:rPr lang="zh-TW" alt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採購標的物明確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者，依採購法第</a:t>
            </a:r>
            <a:r>
              <a:rPr lang="en-US" altLang="zh-TW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52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條第</a:t>
            </a:r>
            <a:r>
              <a:rPr lang="en-US" altLang="zh-TW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項第</a:t>
            </a:r>
            <a:r>
              <a:rPr lang="en-US" altLang="zh-TW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款、第</a:t>
            </a:r>
            <a:r>
              <a:rPr lang="en-US" altLang="zh-TW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款，</a:t>
            </a:r>
            <a:r>
              <a:rPr lang="zh-TW" altLang="en-US" sz="2000" b="1" u="sng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以最低標決標</a:t>
            </a:r>
          </a:p>
        </p:txBody>
      </p:sp>
      <p:cxnSp>
        <p:nvCxnSpPr>
          <p:cNvPr id="3353644" name="AutoShape 44"/>
          <p:cNvCxnSpPr>
            <a:cxnSpLocks noChangeShapeType="1"/>
            <a:stCxn id="3353609" idx="2"/>
            <a:endCxn id="3353643" idx="0"/>
          </p:cNvCxnSpPr>
          <p:nvPr/>
        </p:nvCxnSpPr>
        <p:spPr bwMode="auto">
          <a:xfrm rot="5400000">
            <a:off x="8428038" y="3282950"/>
            <a:ext cx="273050" cy="0"/>
          </a:xfrm>
          <a:prstGeom prst="straightConnector1">
            <a:avLst/>
          </a:prstGeom>
          <a:noFill/>
          <a:ln w="63500">
            <a:solidFill>
              <a:srgbClr val="80808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53645" name="AutoShape 45"/>
          <p:cNvCxnSpPr>
            <a:cxnSpLocks noChangeShapeType="1"/>
            <a:stCxn id="3353641" idx="2"/>
            <a:endCxn id="3353620" idx="0"/>
          </p:cNvCxnSpPr>
          <p:nvPr/>
        </p:nvCxnSpPr>
        <p:spPr bwMode="auto">
          <a:xfrm rot="16200000" flipH="1">
            <a:off x="6561932" y="6057106"/>
            <a:ext cx="196850" cy="1587"/>
          </a:xfrm>
          <a:prstGeom prst="bentConnector3">
            <a:avLst>
              <a:gd name="adj1" fmla="val 50000"/>
            </a:avLst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53646" name="AutoShape 46"/>
          <p:cNvCxnSpPr>
            <a:cxnSpLocks noChangeShapeType="1"/>
            <a:stCxn id="3353642" idx="2"/>
            <a:endCxn id="3353622" idx="0"/>
          </p:cNvCxnSpPr>
          <p:nvPr/>
        </p:nvCxnSpPr>
        <p:spPr bwMode="auto">
          <a:xfrm rot="5400000">
            <a:off x="3967956" y="6053932"/>
            <a:ext cx="201613" cy="0"/>
          </a:xfrm>
          <a:prstGeom prst="straightConnector1">
            <a:avLst/>
          </a:prstGeom>
          <a:noFill/>
          <a:ln w="63500">
            <a:solidFill>
              <a:srgbClr val="80808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47" name="AutoShape 4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042275" y="6046788"/>
            <a:ext cx="1042988" cy="766762"/>
          </a:xfrm>
          <a:prstGeom prst="flowChartProcess">
            <a:avLst/>
          </a:prstGeom>
          <a:solidFill>
            <a:schemeClr val="bg1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latinLnBrk="1">
              <a:lnSpc>
                <a:spcPct val="80000"/>
              </a:lnSpc>
              <a:defRPr/>
            </a:pPr>
            <a:r>
              <a:rPr lang="zh-TW" alt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標價偏低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依</a:t>
            </a:r>
            <a:r>
              <a:rPr lang="zh-TW" altLang="en-US" sz="20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</a:rPr>
              <a:t>採</a:t>
            </a:r>
            <a:r>
              <a:rPr lang="en-US" altLang="zh-TW" sz="20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</a:rPr>
              <a:t>58</a:t>
            </a:r>
            <a:r>
              <a:rPr lang="zh-TW" altLang="en-US" sz="2000" b="1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程序處理</a:t>
            </a:r>
          </a:p>
        </p:txBody>
      </p:sp>
      <p:cxnSp>
        <p:nvCxnSpPr>
          <p:cNvPr id="3353648" name="AutoShape 48"/>
          <p:cNvCxnSpPr>
            <a:cxnSpLocks noChangeShapeType="1"/>
            <a:stCxn id="3353643" idx="2"/>
            <a:endCxn id="3353647" idx="0"/>
          </p:cNvCxnSpPr>
          <p:nvPr/>
        </p:nvCxnSpPr>
        <p:spPr bwMode="auto">
          <a:xfrm rot="5400000">
            <a:off x="8435181" y="5907882"/>
            <a:ext cx="258763" cy="0"/>
          </a:xfrm>
          <a:prstGeom prst="straightConnector1">
            <a:avLst/>
          </a:prstGeom>
          <a:noFill/>
          <a:ln w="63500">
            <a:solidFill>
              <a:srgbClr val="80808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49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07950" y="3081338"/>
            <a:ext cx="1582738" cy="971550"/>
          </a:xfrm>
          <a:prstGeom prst="flowChartProcess">
            <a:avLst/>
          </a:prstGeom>
          <a:solidFill>
            <a:srgbClr val="CC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TW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採購法第</a:t>
            </a:r>
            <a:r>
              <a:rPr lang="en-US" altLang="zh-TW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22</a:t>
            </a:r>
            <a:r>
              <a:rPr lang="zh-TW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條第</a:t>
            </a:r>
            <a:r>
              <a:rPr lang="en-US" altLang="zh-TW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1</a:t>
            </a:r>
            <a:r>
              <a:rPr lang="zh-TW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項第</a:t>
            </a:r>
            <a:r>
              <a:rPr lang="en-US" altLang="zh-TW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9~11</a:t>
            </a:r>
            <a:r>
              <a:rPr lang="zh-TW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款</a:t>
            </a:r>
          </a:p>
        </p:txBody>
      </p:sp>
      <p:sp>
        <p:nvSpPr>
          <p:cNvPr id="3353650" name="AutoShape 50"/>
          <p:cNvSpPr>
            <a:spLocks noChangeArrowheads="1"/>
          </p:cNvSpPr>
          <p:nvPr/>
        </p:nvSpPr>
        <p:spPr bwMode="auto">
          <a:xfrm>
            <a:off x="107950" y="4268788"/>
            <a:ext cx="1582738" cy="430212"/>
          </a:xfrm>
          <a:prstGeom prst="flowChartProcess">
            <a:avLst/>
          </a:prstGeom>
          <a:solidFill>
            <a:srgbClr val="FFCC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90000"/>
              </a:lnSpc>
              <a:defRPr/>
            </a:pPr>
            <a:r>
              <a:rPr lang="zh-TW" altLang="en-US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標楷體" pitchFamily="65" charset="-120"/>
              </a:rPr>
              <a:t>公開評選</a:t>
            </a:r>
          </a:p>
        </p:txBody>
      </p:sp>
      <p:cxnSp>
        <p:nvCxnSpPr>
          <p:cNvPr id="3353651" name="AutoShape 51"/>
          <p:cNvCxnSpPr>
            <a:cxnSpLocks noChangeShapeType="1"/>
            <a:stCxn id="3353649" idx="2"/>
            <a:endCxn id="3353650" idx="0"/>
          </p:cNvCxnSpPr>
          <p:nvPr/>
        </p:nvCxnSpPr>
        <p:spPr bwMode="auto">
          <a:xfrm rot="5400000">
            <a:off x="801688" y="4160838"/>
            <a:ext cx="196850" cy="0"/>
          </a:xfrm>
          <a:prstGeom prst="straightConnector1">
            <a:avLst/>
          </a:prstGeom>
          <a:noFill/>
          <a:ln w="63500">
            <a:solidFill>
              <a:srgbClr val="80808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52" name="AutoShape 52"/>
          <p:cNvSpPr>
            <a:spLocks noChangeArrowheads="1"/>
          </p:cNvSpPr>
          <p:nvPr/>
        </p:nvSpPr>
        <p:spPr bwMode="auto">
          <a:xfrm>
            <a:off x="107950" y="4916488"/>
            <a:ext cx="1582738" cy="449262"/>
          </a:xfrm>
          <a:prstGeom prst="flowChartProcess">
            <a:avLst/>
          </a:prstGeom>
          <a:solidFill>
            <a:srgbClr val="FFCC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lnSpc>
                <a:spcPct val="90000"/>
              </a:lnSpc>
              <a:defRPr/>
            </a:pPr>
            <a:r>
              <a:rPr lang="zh-TW" altLang="en-US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標楷體" pitchFamily="65" charset="-120"/>
              </a:rPr>
              <a:t>限制性招標</a:t>
            </a:r>
          </a:p>
        </p:txBody>
      </p:sp>
      <p:cxnSp>
        <p:nvCxnSpPr>
          <p:cNvPr id="3353653" name="AutoShape 53"/>
          <p:cNvCxnSpPr>
            <a:cxnSpLocks noChangeShapeType="1"/>
            <a:stCxn id="3353650" idx="2"/>
            <a:endCxn id="3353652" idx="0"/>
          </p:cNvCxnSpPr>
          <p:nvPr/>
        </p:nvCxnSpPr>
        <p:spPr bwMode="auto">
          <a:xfrm rot="5400000">
            <a:off x="800894" y="4807744"/>
            <a:ext cx="198438" cy="0"/>
          </a:xfrm>
          <a:prstGeom prst="straightConnector1">
            <a:avLst/>
          </a:prstGeom>
          <a:noFill/>
          <a:ln w="63500">
            <a:solidFill>
              <a:srgbClr val="80808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53654" name="AutoShape 54"/>
          <p:cNvCxnSpPr>
            <a:cxnSpLocks noChangeShapeType="1"/>
            <a:stCxn id="3353652" idx="3"/>
          </p:cNvCxnSpPr>
          <p:nvPr/>
        </p:nvCxnSpPr>
        <p:spPr bwMode="auto">
          <a:xfrm flipV="1">
            <a:off x="1700213" y="3940175"/>
            <a:ext cx="1204912" cy="1201738"/>
          </a:xfrm>
          <a:prstGeom prst="bentConnector3">
            <a:avLst>
              <a:gd name="adj1" fmla="val 72991"/>
            </a:avLst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55" name="Text Box 55"/>
          <p:cNvSpPr txBox="1">
            <a:spLocks noChangeArrowheads="1"/>
          </p:cNvSpPr>
          <p:nvPr/>
        </p:nvSpPr>
        <p:spPr bwMode="auto">
          <a:xfrm>
            <a:off x="1700213" y="5154613"/>
            <a:ext cx="7191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TW" altLang="en-US" sz="2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準用</a:t>
            </a:r>
          </a:p>
        </p:txBody>
      </p:sp>
      <p:sp>
        <p:nvSpPr>
          <p:cNvPr id="3353656" name="AutoShape 56"/>
          <p:cNvSpPr>
            <a:spLocks noChangeArrowheads="1"/>
          </p:cNvSpPr>
          <p:nvPr/>
        </p:nvSpPr>
        <p:spPr bwMode="auto">
          <a:xfrm>
            <a:off x="1763713" y="1916113"/>
            <a:ext cx="1657350" cy="971550"/>
          </a:xfrm>
          <a:prstGeom prst="flowChartProcess">
            <a:avLst/>
          </a:prstGeom>
          <a:solidFill>
            <a:srgbClr val="CCFFCC"/>
          </a:solidFill>
          <a:ln w="19050" algn="ctr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TW" altLang="en-US" sz="2400" b="1" dirty="0">
                <a:solidFill>
                  <a:srgbClr val="000066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未達公告金額擇符合需要者議比價</a:t>
            </a:r>
          </a:p>
        </p:txBody>
      </p:sp>
      <p:sp>
        <p:nvSpPr>
          <p:cNvPr id="3353657" name="AutoShape 57"/>
          <p:cNvSpPr>
            <a:spLocks noChangeArrowheads="1"/>
          </p:cNvSpPr>
          <p:nvPr/>
        </p:nvSpPr>
        <p:spPr bwMode="auto">
          <a:xfrm>
            <a:off x="1763713" y="3068638"/>
            <a:ext cx="1655762" cy="430212"/>
          </a:xfrm>
          <a:prstGeom prst="flowChartProcess">
            <a:avLst/>
          </a:prstGeom>
          <a:solidFill>
            <a:srgbClr val="FFCCFF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90000"/>
              </a:lnSpc>
              <a:defRPr/>
            </a:pPr>
            <a:r>
              <a:rPr lang="zh-TW" altLang="en-US" sz="2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標楷體" pitchFamily="65" charset="-120"/>
              </a:rPr>
              <a:t>公開取得</a:t>
            </a:r>
          </a:p>
        </p:txBody>
      </p:sp>
      <p:cxnSp>
        <p:nvCxnSpPr>
          <p:cNvPr id="3353658" name="AutoShape 58"/>
          <p:cNvCxnSpPr>
            <a:cxnSpLocks noChangeShapeType="1"/>
            <a:stCxn id="3353656" idx="2"/>
            <a:endCxn id="3353657" idx="0"/>
          </p:cNvCxnSpPr>
          <p:nvPr/>
        </p:nvCxnSpPr>
        <p:spPr bwMode="auto">
          <a:xfrm rot="5400000">
            <a:off x="2511425" y="2978151"/>
            <a:ext cx="161925" cy="0"/>
          </a:xfrm>
          <a:prstGeom prst="straightConnector1">
            <a:avLst/>
          </a:prstGeom>
          <a:noFill/>
          <a:ln w="63500">
            <a:solidFill>
              <a:srgbClr val="80808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59" name="Text Box 59"/>
          <p:cNvSpPr txBox="1">
            <a:spLocks noChangeArrowheads="1"/>
          </p:cNvSpPr>
          <p:nvPr/>
        </p:nvSpPr>
        <p:spPr bwMode="auto">
          <a:xfrm>
            <a:off x="1908175" y="3403600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>
              <a:defRPr/>
            </a:pPr>
            <a:r>
              <a:rPr lang="zh-TW" altLang="en-US" sz="2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rPr>
              <a:t>參考</a:t>
            </a:r>
          </a:p>
        </p:txBody>
      </p:sp>
      <p:cxnSp>
        <p:nvCxnSpPr>
          <p:cNvPr id="3353660" name="AutoShape 60"/>
          <p:cNvCxnSpPr>
            <a:cxnSpLocks noChangeShapeType="1"/>
            <a:stCxn id="3353657" idx="2"/>
          </p:cNvCxnSpPr>
          <p:nvPr/>
        </p:nvCxnSpPr>
        <p:spPr bwMode="auto">
          <a:xfrm rot="16200000" flipH="1">
            <a:off x="2532857" y="3567906"/>
            <a:ext cx="431800" cy="312737"/>
          </a:xfrm>
          <a:prstGeom prst="bentConnector2">
            <a:avLst/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61" name="AutoShape 61"/>
          <p:cNvSpPr>
            <a:spLocks noChangeArrowheads="1"/>
          </p:cNvSpPr>
          <p:nvPr/>
        </p:nvSpPr>
        <p:spPr bwMode="auto">
          <a:xfrm>
            <a:off x="104775" y="1906588"/>
            <a:ext cx="1582738" cy="946150"/>
          </a:xfrm>
          <a:prstGeom prst="flowChartProcess">
            <a:avLst/>
          </a:prstGeom>
          <a:solidFill>
            <a:srgbClr val="CC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80000"/>
              </a:lnSpc>
              <a:defRPr/>
            </a:pPr>
            <a:r>
              <a:rPr lang="zh-TW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itchFamily="65" charset="-120"/>
                <a:ea typeface="標楷體" pitchFamily="65" charset="-120"/>
              </a:rPr>
              <a:t>專業服務</a:t>
            </a:r>
          </a:p>
          <a:p>
            <a:pPr algn="ctr">
              <a:lnSpc>
                <a:spcPct val="80000"/>
              </a:lnSpc>
              <a:defRPr/>
            </a:pPr>
            <a:r>
              <a:rPr lang="zh-TW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itchFamily="65" charset="-120"/>
                <a:ea typeface="標楷體" pitchFamily="65" charset="-120"/>
              </a:rPr>
              <a:t>技術服務</a:t>
            </a:r>
          </a:p>
          <a:p>
            <a:pPr algn="ctr">
              <a:lnSpc>
                <a:spcPct val="80000"/>
              </a:lnSpc>
              <a:defRPr/>
            </a:pPr>
            <a:r>
              <a:rPr lang="zh-TW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itchFamily="65" charset="-120"/>
                <a:ea typeface="標楷體" pitchFamily="65" charset="-120"/>
              </a:rPr>
              <a:t>資訊服務</a:t>
            </a:r>
          </a:p>
        </p:txBody>
      </p:sp>
      <p:cxnSp>
        <p:nvCxnSpPr>
          <p:cNvPr id="3353662" name="AutoShape 62"/>
          <p:cNvCxnSpPr>
            <a:cxnSpLocks noChangeShapeType="1"/>
            <a:stCxn id="3353661" idx="2"/>
            <a:endCxn id="3353649" idx="0"/>
          </p:cNvCxnSpPr>
          <p:nvPr/>
        </p:nvCxnSpPr>
        <p:spPr bwMode="auto">
          <a:xfrm rot="16200000" flipH="1">
            <a:off x="793751" y="2965450"/>
            <a:ext cx="209550" cy="3175"/>
          </a:xfrm>
          <a:prstGeom prst="bentConnector3">
            <a:avLst>
              <a:gd name="adj1" fmla="val 50000"/>
            </a:avLst>
          </a:prstGeom>
          <a:noFill/>
          <a:ln w="63500">
            <a:solidFill>
              <a:srgbClr val="808080"/>
            </a:solidFill>
            <a:miter lim="800000"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53666" name="Rectangle 66"/>
          <p:cNvSpPr>
            <a:spLocks noChangeArrowheads="1"/>
          </p:cNvSpPr>
          <p:nvPr/>
        </p:nvSpPr>
        <p:spPr bwMode="auto">
          <a:xfrm>
            <a:off x="3584575" y="2960688"/>
            <a:ext cx="946150" cy="609600"/>
          </a:xfrm>
          <a:prstGeom prst="rect">
            <a:avLst/>
          </a:prstGeom>
          <a:noFill/>
          <a:ln w="38100" algn="ctr">
            <a:noFill/>
            <a:miter lim="800000"/>
            <a:headEnd/>
            <a:tailEnd type="none" w="lg" len="sm"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  <a:defRPr/>
            </a:pPr>
            <a:r>
              <a:rPr lang="zh-TW" altLang="en-US" sz="2000" b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不宜採</a:t>
            </a:r>
          </a:p>
          <a:p>
            <a:pPr algn="ctr">
              <a:lnSpc>
                <a:spcPct val="85000"/>
              </a:lnSpc>
              <a:defRPr/>
            </a:pPr>
            <a:r>
              <a:rPr lang="zh-TW" altLang="en-US" sz="2000" b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最低標</a:t>
            </a:r>
            <a:endParaRPr lang="zh-TW" altLang="en-US" sz="2000" b="1" u="sng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anose="03000509000000000000" pitchFamily="65" charset="-120"/>
              <a:cs typeface="Times New Roman" pitchFamily="18" charset="0"/>
            </a:endParaRPr>
          </a:p>
        </p:txBody>
      </p:sp>
      <p:pic>
        <p:nvPicPr>
          <p:cNvPr id="164919" name="Picture 55" descr="logo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35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3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33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33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335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335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3353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3353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3353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3353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335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3353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500"/>
                                        <p:tgtEl>
                                          <p:spTgt spid="3353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3" dur="500"/>
                                        <p:tgtEl>
                                          <p:spTgt spid="3353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6" dur="500"/>
                                        <p:tgtEl>
                                          <p:spTgt spid="3353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3353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35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3" dur="500"/>
                                        <p:tgtEl>
                                          <p:spTgt spid="3353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3353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2" dur="500"/>
                                        <p:tgtEl>
                                          <p:spTgt spid="335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7" dur="500"/>
                                        <p:tgtEl>
                                          <p:spTgt spid="3353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1" dur="500"/>
                                        <p:tgtEl>
                                          <p:spTgt spid="3353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500"/>
                                        <p:tgtEl>
                                          <p:spTgt spid="3353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5" dur="500"/>
                                        <p:tgtEl>
                                          <p:spTgt spid="3353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0" dur="500"/>
                                        <p:tgtEl>
                                          <p:spTgt spid="3353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500"/>
                                        <p:tgtEl>
                                          <p:spTgt spid="3353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9" dur="500"/>
                                        <p:tgtEl>
                                          <p:spTgt spid="3353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3" dur="500"/>
                                        <p:tgtEl>
                                          <p:spTgt spid="3353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500"/>
                                        <p:tgtEl>
                                          <p:spTgt spid="3353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2" dur="500"/>
                                        <p:tgtEl>
                                          <p:spTgt spid="3353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6" dur="500"/>
                                        <p:tgtEl>
                                          <p:spTgt spid="3353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1" dur="500"/>
                                        <p:tgtEl>
                                          <p:spTgt spid="3353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5" dur="500"/>
                                        <p:tgtEl>
                                          <p:spTgt spid="3353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0" dur="500"/>
                                        <p:tgtEl>
                                          <p:spTgt spid="3353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4" dur="500"/>
                                        <p:tgtEl>
                                          <p:spTgt spid="3353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8" dur="500"/>
                                        <p:tgtEl>
                                          <p:spTgt spid="3353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2" dur="500"/>
                                        <p:tgtEl>
                                          <p:spTgt spid="3353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5" dur="500"/>
                                        <p:tgtEl>
                                          <p:spTgt spid="3353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0" dur="500"/>
                                        <p:tgtEl>
                                          <p:spTgt spid="3353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4" dur="500"/>
                                        <p:tgtEl>
                                          <p:spTgt spid="3353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8" dur="500"/>
                                        <p:tgtEl>
                                          <p:spTgt spid="335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2" dur="500"/>
                                        <p:tgtEl>
                                          <p:spTgt spid="3353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5" dur="500"/>
                                        <p:tgtEl>
                                          <p:spTgt spid="3353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00"/>
                            </p:stCondLst>
                            <p:childTnLst>
                              <p:par>
                                <p:cTn id="1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353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353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3603" grpId="0"/>
      <p:bldP spid="3353604" grpId="0" animBg="1"/>
      <p:bldP spid="3353605" grpId="0" animBg="1"/>
      <p:bldP spid="3353606" grpId="0" animBg="1"/>
      <p:bldP spid="3353609" grpId="0" animBg="1"/>
      <p:bldP spid="3353612" grpId="0" animBg="1"/>
      <p:bldP spid="3353615" grpId="0" animBg="1"/>
      <p:bldP spid="3353616" grpId="0"/>
      <p:bldP spid="3353617" grpId="0"/>
      <p:bldP spid="3353618" grpId="0" animBg="1"/>
      <p:bldP spid="3353620" grpId="0" animBg="1"/>
      <p:bldP spid="3353622" grpId="0" animBg="1"/>
      <p:bldP spid="3353623" grpId="0"/>
      <p:bldP spid="3353625" grpId="0"/>
      <p:bldP spid="3353626" grpId="0"/>
      <p:bldP spid="3353641" grpId="0" animBg="1"/>
      <p:bldP spid="3353642" grpId="0" animBg="1"/>
      <p:bldP spid="3353643" grpId="0" animBg="1"/>
      <p:bldP spid="3353647" grpId="0" animBg="1"/>
      <p:bldP spid="3353649" grpId="0" animBg="1"/>
      <p:bldP spid="3353650" grpId="0" animBg="1"/>
      <p:bldP spid="3353652" grpId="0" animBg="1"/>
      <p:bldP spid="3353656" grpId="0" animBg="1"/>
      <p:bldP spid="3353657" grpId="0" animBg="1"/>
      <p:bldP spid="3353659" grpId="0"/>
      <p:bldP spid="3353661" grpId="0" animBg="1"/>
      <p:bldP spid="33536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smtClean="0"/>
              <a:t>規格訂定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2800" dirty="0" smtClean="0"/>
              <a:t>依</a:t>
            </a:r>
            <a:r>
              <a:rPr lang="zh-TW" altLang="en-US" sz="2800" dirty="0" smtClean="0">
                <a:solidFill>
                  <a:srgbClr val="800080"/>
                </a:solidFill>
              </a:rPr>
              <a:t>功能</a:t>
            </a:r>
            <a:r>
              <a:rPr lang="zh-TW" altLang="en-US" sz="2800" dirty="0" smtClean="0"/>
              <a:t>或</a:t>
            </a:r>
            <a:r>
              <a:rPr lang="zh-TW" altLang="en-US" sz="2800" dirty="0" smtClean="0">
                <a:solidFill>
                  <a:srgbClr val="800080"/>
                </a:solidFill>
              </a:rPr>
              <a:t>效益</a:t>
            </a:r>
            <a:r>
              <a:rPr lang="zh-TW" altLang="en-US" sz="2800" dirty="0" smtClean="0"/>
              <a:t>訂定招標文件。</a:t>
            </a:r>
          </a:p>
          <a:p>
            <a:r>
              <a:rPr lang="zh-TW" altLang="en-US" sz="2800" b="1" dirty="0" smtClean="0"/>
              <a:t>有國際標準或國家標準</a:t>
            </a:r>
            <a:r>
              <a:rPr lang="en-US" altLang="zh-TW" sz="2800" b="1" dirty="0" smtClean="0"/>
              <a:t>(CNS)</a:t>
            </a:r>
            <a:r>
              <a:rPr lang="zh-TW" altLang="en-US" sz="2800" b="1" dirty="0" smtClean="0"/>
              <a:t>者，從其規定。</a:t>
            </a:r>
          </a:p>
          <a:p>
            <a:r>
              <a:rPr lang="zh-TW" altLang="en-US" sz="2800" u="sng" dirty="0" smtClean="0"/>
              <a:t>技術規格所標示之特性不得限制競爭，不得提及商標、商名、來源地…等。</a:t>
            </a:r>
            <a:r>
              <a:rPr lang="zh-TW" altLang="en-US" sz="2800" dirty="0" smtClean="0">
                <a:solidFill>
                  <a:srgbClr val="800080"/>
                </a:solidFill>
              </a:rPr>
              <a:t>（無法精確說明招標要求，並已註明「或同等品」者不在此限</a:t>
            </a:r>
            <a:r>
              <a:rPr lang="en-US" altLang="zh-TW" sz="2800" dirty="0" smtClean="0">
                <a:solidFill>
                  <a:srgbClr val="800080"/>
                </a:solidFill>
              </a:rPr>
              <a:t>)</a:t>
            </a:r>
            <a:endParaRPr lang="zh-TW" altLang="en-US" sz="2800" dirty="0" smtClean="0">
              <a:solidFill>
                <a:srgbClr val="800080"/>
              </a:solidFill>
            </a:endParaRPr>
          </a:p>
          <a:p>
            <a:r>
              <a:rPr lang="zh-TW" altLang="en-US" sz="2800" dirty="0" smtClean="0"/>
              <a:t>不得排除</a:t>
            </a:r>
            <a:r>
              <a:rPr lang="zh-TW" altLang="en-US" sz="2800" dirty="0" smtClean="0">
                <a:solidFill>
                  <a:srgbClr val="800080"/>
                </a:solidFill>
              </a:rPr>
              <a:t>同等品</a:t>
            </a:r>
            <a:r>
              <a:rPr lang="zh-TW" altLang="en-US" sz="2800" dirty="0" smtClean="0"/>
              <a:t>之競爭</a:t>
            </a:r>
            <a:r>
              <a:rPr lang="zh-TW" altLang="en-US" sz="2800" dirty="0" smtClean="0">
                <a:solidFill>
                  <a:srgbClr val="800080"/>
                </a:solidFill>
              </a:rPr>
              <a:t>（同等品指經機關審查認定，其功能、效益、標準或特性不低於招標文件所要求或提及者。可要求廠商於投標文件中預先提出，或於使用前提出相關資料供審查）</a:t>
            </a:r>
          </a:p>
        </p:txBody>
      </p:sp>
      <p:pic>
        <p:nvPicPr>
          <p:cNvPr id="133124" name="Picture 4" descr="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警大簡報範本">
  <a:themeElements>
    <a:clrScheme name="警大簡報範本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警大簡報範本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警大簡報範本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警大簡報範本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警大簡報範本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警大簡報範本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警大簡報範本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警大簡報範本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警大簡報範本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警大簡報範本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警大簡報範本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警大簡報範本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警大簡報範本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警大簡報範本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2443</TotalTime>
  <Words>1542</Words>
  <Application>Microsoft Office PowerPoint</Application>
  <PresentationFormat>如螢幕大小 (4:3)</PresentationFormat>
  <Paragraphs>181</Paragraphs>
  <Slides>14</Slides>
  <Notes>4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3" baseType="lpstr">
      <vt:lpstr>華康粗黑體</vt:lpstr>
      <vt:lpstr>華康魏碑體</vt:lpstr>
      <vt:lpstr>新細明體</vt:lpstr>
      <vt:lpstr>標楷體</vt:lpstr>
      <vt:lpstr>Arial</vt:lpstr>
      <vt:lpstr>Calibri</vt:lpstr>
      <vt:lpstr>Times New Roman</vt:lpstr>
      <vt:lpstr>Wingdings</vt:lpstr>
      <vt:lpstr>警大簡報範本</vt:lpstr>
      <vt:lpstr>PowerPoint 簡報</vt:lpstr>
      <vt:lpstr>主席致詞</vt:lpstr>
      <vt:lpstr>採購作業程序</vt:lpstr>
      <vt:lpstr>採購作業程序：計畫申購</vt:lpstr>
      <vt:lpstr>採購作業程序：招標訂約</vt:lpstr>
      <vt:lpstr>採購作業程序：交貨驗收</vt:lpstr>
      <vt:lpstr>招決標方式</vt:lpstr>
      <vt:lpstr>政府採購決標方式及原則</vt:lpstr>
      <vt:lpstr>規格訂定</vt:lpstr>
      <vt:lpstr>廠商資格訂定</vt:lpstr>
      <vt:lpstr>等標期</vt:lpstr>
      <vt:lpstr>採購作業流程</vt:lpstr>
      <vt:lpstr>採購招標相關文件製作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jsuser</dc:creator>
  <cp:lastModifiedBy>user</cp:lastModifiedBy>
  <cp:revision>183</cp:revision>
  <dcterms:created xsi:type="dcterms:W3CDTF">2009-12-29T01:39:27Z</dcterms:created>
  <dcterms:modified xsi:type="dcterms:W3CDTF">2024-01-14T23:41:40Z</dcterms:modified>
  <cp:category>340</cp:category>
</cp:coreProperties>
</file>